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6" r:id="rId5"/>
    <p:sldMasterId id="2147483657" r:id="rId6"/>
    <p:sldMasterId id="214748365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Gregory Gay"/>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1" Type="http://schemas.openxmlformats.org/officeDocument/2006/relationships/slide" Target="slides/slide53.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0-24T06:31:21.143">
    <p:pos x="6000" y="0"/>
    <p:text>Update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10-24T06:31:54.899">
    <p:pos x="6000" y="0"/>
    <p:text>Update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gineering.atspotify.com/%E2%80%8B" TargetMode="External"/><Relationship Id="rId3" Type="http://schemas.openxmlformats.org/officeDocument/2006/relationships/hyperlink" Target="https://dl.acm.org/doi/10.1145/2934466.2934491"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9660c5376a_0_5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9660c5376a_0_5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i="1" lang="sv-SE" sz="1000">
                <a:solidFill>
                  <a:srgbClr val="0000FF"/>
                </a:solidFill>
                <a:latin typeface="Arial"/>
                <a:ea typeface="Arial"/>
                <a:cs typeface="Arial"/>
                <a:sym typeface="Arial"/>
              </a:rPr>
              <a:t>Features </a:t>
            </a:r>
            <a:r>
              <a:rPr lang="sv-SE" sz="1000">
                <a:solidFill>
                  <a:srgbClr val="131413"/>
                </a:solidFill>
                <a:latin typeface="Arial"/>
                <a:ea typeface="Arial"/>
                <a:cs typeface="Arial"/>
                <a:sym typeface="Arial"/>
              </a:rPr>
              <a:t>are the concerns of primary interest in product-line engineering. A </a:t>
            </a:r>
            <a:r>
              <a:rPr i="1" lang="sv-SE" sz="1000">
                <a:solidFill>
                  <a:srgbClr val="0000FF"/>
                </a:solidFill>
                <a:latin typeface="Arial"/>
                <a:ea typeface="Arial"/>
                <a:cs typeface="Arial"/>
                <a:sym typeface="Arial"/>
              </a:rPr>
              <a:t>feature </a:t>
            </a:r>
            <a:r>
              <a:rPr lang="sv-SE" sz="1000">
                <a:solidFill>
                  <a:srgbClr val="131413"/>
                </a:solidFill>
                <a:latin typeface="Arial"/>
                <a:ea typeface="Arial"/>
                <a:cs typeface="Arial"/>
                <a:sym typeface="Arial"/>
              </a:rPr>
              <a:t>is a end-user-visible - that’s key - characteristic or behavior of the system (2). Features are used in product-line engineering to specify and communicate commonalities and variabilities, the differences, of the products between stakeholders and designers, and to guide structure, reuse, and variation across all phases of the development life cycle. The product portfolio of a product line is defined by its features and their relations. A specific product is identified by a subset of features, called a </a:t>
            </a:r>
            <a:r>
              <a:rPr i="1" lang="sv-SE" sz="1000">
                <a:solidFill>
                  <a:srgbClr val="0000FF"/>
                </a:solidFill>
                <a:latin typeface="Arial"/>
                <a:ea typeface="Arial"/>
                <a:cs typeface="Arial"/>
                <a:sym typeface="Arial"/>
              </a:rPr>
              <a:t>feature selection</a:t>
            </a:r>
            <a:r>
              <a:rPr lang="sv-SE" sz="1000">
                <a:solidFill>
                  <a:srgbClr val="131413"/>
                </a:solidFill>
                <a:latin typeface="Arial"/>
                <a:ea typeface="Arial"/>
                <a:cs typeface="Arial"/>
                <a:sym typeface="Arial"/>
              </a:rPr>
              <a:t>. </a:t>
            </a:r>
            <a:r>
              <a:rPr lang="sv-SE" sz="1000">
                <a:solidFill>
                  <a:srgbClr val="131413"/>
                </a:solidFill>
                <a:latin typeface="Arial"/>
                <a:ea typeface="Arial"/>
                <a:cs typeface="Arial"/>
                <a:sym typeface="Arial"/>
              </a:rPr>
              <a:t>A </a:t>
            </a:r>
            <a:r>
              <a:rPr i="1" lang="sv-SE" sz="1000">
                <a:solidFill>
                  <a:srgbClr val="0000FF"/>
                </a:solidFill>
                <a:latin typeface="Arial"/>
                <a:ea typeface="Arial"/>
                <a:cs typeface="Arial"/>
                <a:sym typeface="Arial"/>
              </a:rPr>
              <a:t>product </a:t>
            </a:r>
            <a:r>
              <a:rPr lang="sv-SE" sz="1000">
                <a:solidFill>
                  <a:srgbClr val="131413"/>
                </a:solidFill>
                <a:latin typeface="Arial"/>
                <a:ea typeface="Arial"/>
                <a:cs typeface="Arial"/>
                <a:sym typeface="Arial"/>
              </a:rPr>
              <a:t>of a product line is specified by a valid feature selection (a subset of the features of the product line). A feature selection is </a:t>
            </a:r>
            <a:r>
              <a:rPr i="1" lang="sv-SE" sz="1000">
                <a:solidFill>
                  <a:srgbClr val="0000FF"/>
                </a:solidFill>
                <a:latin typeface="Arial"/>
                <a:ea typeface="Arial"/>
                <a:cs typeface="Arial"/>
                <a:sym typeface="Arial"/>
              </a:rPr>
              <a:t>valid </a:t>
            </a:r>
            <a:r>
              <a:rPr lang="sv-SE" sz="1000">
                <a:solidFill>
                  <a:srgbClr val="131413"/>
                </a:solidFill>
                <a:latin typeface="Arial"/>
                <a:ea typeface="Arial"/>
                <a:cs typeface="Arial"/>
                <a:sym typeface="Arial"/>
              </a:rPr>
              <a:t>if and only if it fulfills all variability and </a:t>
            </a:r>
            <a:r>
              <a:rPr i="1" lang="sv-SE" sz="1000">
                <a:solidFill>
                  <a:srgbClr val="0000FF"/>
                </a:solidFill>
                <a:latin typeface="Arial"/>
                <a:ea typeface="Arial"/>
                <a:cs typeface="Arial"/>
                <a:sym typeface="Arial"/>
              </a:rPr>
              <a:t>feature dependencies</a:t>
            </a:r>
            <a:r>
              <a:rPr lang="sv-SE" sz="1000">
                <a:solidFill>
                  <a:srgbClr val="131413"/>
                </a:solidFill>
                <a:latin typeface="Arial"/>
                <a:ea typeface="Arial"/>
                <a:cs typeface="Arial"/>
                <a:sym typeface="Arial"/>
              </a:rPr>
              <a:t>. </a:t>
            </a:r>
            <a:endParaRPr sz="1000">
              <a:solidFill>
                <a:srgbClr val="131413"/>
              </a:solidFill>
              <a:latin typeface="Arial"/>
              <a:ea typeface="Arial"/>
              <a:cs typeface="Arial"/>
              <a:sym typeface="Arial"/>
            </a:endParaRPr>
          </a:p>
        </p:txBody>
      </p:sp>
      <p:sp>
        <p:nvSpPr>
          <p:cNvPr id="173" name="Google Shape;173;g9660c5376a_0_5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660c5376a_0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9660c5376a_0_3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need to discuss the dependencies introduced by a variation point. </a:t>
            </a:r>
            <a:r>
              <a:rPr lang="sv-SE" sz="1100">
                <a:latin typeface="Arial"/>
                <a:ea typeface="Arial"/>
                <a:cs typeface="Arial"/>
                <a:sym typeface="Arial"/>
              </a:rPr>
              <a:t> </a:t>
            </a:r>
            <a:r>
              <a:rPr lang="sv-SE" sz="1000">
                <a:solidFill>
                  <a:srgbClr val="131413"/>
                </a:solidFill>
                <a:latin typeface="Arial"/>
                <a:ea typeface="Arial"/>
                <a:cs typeface="Arial"/>
                <a:sym typeface="Arial"/>
              </a:rPr>
              <a:t>Not all feature selections are valid and specify meaningful products, and two types of dependencies are used to decide what is a legal selection. First, </a:t>
            </a:r>
            <a:r>
              <a:rPr b="1" lang="sv-SE" sz="1000">
                <a:latin typeface="Arial"/>
                <a:ea typeface="Arial"/>
                <a:cs typeface="Arial"/>
                <a:sym typeface="Arial"/>
              </a:rPr>
              <a:t>Variability dependencies</a:t>
            </a:r>
            <a:r>
              <a:rPr lang="sv-SE" sz="1000">
                <a:latin typeface="Arial"/>
                <a:ea typeface="Arial"/>
                <a:cs typeface="Arial"/>
                <a:sym typeface="Arial"/>
              </a:rPr>
              <a:t> are how we denote the different choices (features) that are possible to fill a single variation point. This generally refers to the number of features that can be selected simultaneously (e.g. a program may support e-mail, text, phone for delivering a notification). We also note which features are mandatory and which are optional add-ons. In the last slide, we had that security alarm. You might require that all models have a camera, while making the motion detection feature optional. </a:t>
            </a:r>
            <a:endParaRPr sz="1000">
              <a:latin typeface="Arial"/>
              <a:ea typeface="Arial"/>
              <a:cs typeface="Arial"/>
              <a:sym typeface="Arial"/>
            </a:endParaRPr>
          </a:p>
          <a:p>
            <a:pPr indent="0" lvl="0" marL="0" rtl="0" algn="l">
              <a:spcBef>
                <a:spcPts val="0"/>
              </a:spcBef>
              <a:spcAft>
                <a:spcPts val="0"/>
              </a:spcAft>
              <a:buNone/>
            </a:pPr>
            <a:r>
              <a:rPr b="1" lang="sv-SE" sz="1000">
                <a:latin typeface="Arial"/>
                <a:ea typeface="Arial"/>
                <a:cs typeface="Arial"/>
                <a:sym typeface="Arial"/>
              </a:rPr>
              <a:t>Feature dependencies</a:t>
            </a:r>
            <a:r>
              <a:rPr lang="sv-SE" sz="1000">
                <a:latin typeface="Arial"/>
                <a:ea typeface="Arial"/>
                <a:cs typeface="Arial"/>
                <a:sym typeface="Arial"/>
              </a:rPr>
              <a:t> describe dependencies among certain feature selections. the selection of a specific feature may require the selection of another feature (perhaps for a different variation point, but somewhere in the concrete system, choosing one feature requires also choosing another). Or the selection of a specific feature may prohibit the selection of another feature. </a:t>
            </a:r>
            <a:r>
              <a:rPr lang="sv-SE" sz="1000">
                <a:solidFill>
                  <a:srgbClr val="131413"/>
                </a:solidFill>
                <a:latin typeface="Arial"/>
                <a:ea typeface="Arial"/>
                <a:cs typeface="Arial"/>
                <a:sym typeface="Arial"/>
              </a:rPr>
              <a:t>We talked about that security alarm. We have products that have different selections of detection features. One has a camera, another has a camera and motion detecter, and another has a motion detecter and microphone. Maybe we can’t get one with a microphone and camera. That is an invalid selection.</a:t>
            </a:r>
            <a:endParaRPr sz="1000">
              <a:latin typeface="Arial"/>
              <a:ea typeface="Arial"/>
              <a:cs typeface="Arial"/>
              <a:sym typeface="Arial"/>
            </a:endParaRPr>
          </a:p>
        </p:txBody>
      </p:sp>
      <p:sp>
        <p:nvSpPr>
          <p:cNvPr id="181" name="Google Shape;181;g9660c5376a_0_3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660c5376a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9660c5376a_0_3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sv-SE" sz="1000">
                <a:latin typeface="Arial"/>
                <a:ea typeface="Arial"/>
                <a:cs typeface="Arial"/>
                <a:sym typeface="Arial"/>
              </a:rPr>
              <a:t>As new requirements are captured during application engineering, each requirement must be considered and a decision made about its future: should it be a requirement of the platform and become a variation part there – or should it just be part of this concrete application? The simplest case is when the underlying platform already supports this requirement. Maybe this new featue can be </a:t>
            </a:r>
            <a:r>
              <a:rPr lang="sv-SE" sz="1000">
                <a:latin typeface="Arial"/>
                <a:ea typeface="Arial"/>
                <a:cs typeface="Arial"/>
                <a:sym typeface="Arial"/>
              </a:rPr>
              <a:t>chosen at</a:t>
            </a:r>
            <a:r>
              <a:rPr lang="sv-SE" sz="1000">
                <a:latin typeface="Arial"/>
                <a:ea typeface="Arial"/>
                <a:cs typeface="Arial"/>
                <a:sym typeface="Arial"/>
              </a:rPr>
              <a:t> an existing variation point. In that case, we just need to incorporate it, so it can be bound at compile, execution, or run-time. If the requirement is not supported by the infrastructure - maybe it is an entirely new feature, there are three different possibilities: 1) we could drop or replace it. this may sound strange from a customer-satisfaction perspective, but it needs to be decided. the more variabilities we must support, the more difficult the evolution of the infrastructure gets. 2) The new requirement should be integrated with the  infrastructure - maybe adding a new variation point where we can choose between options to be expanded on in the future. or 3) this is truly something application specific, and not to be part of any additional products.  In Case 2, we step back into the role of domain engineering - implementing this requirement as part of our overall asset portfolio and  infrastrucute. In the third case, we remain in the application engineering role, developing it as part of this particularp roducrt. Typically, all three cases occur for different requirements in the same system development </a:t>
            </a:r>
            <a:endParaRPr/>
          </a:p>
        </p:txBody>
      </p:sp>
      <p:sp>
        <p:nvSpPr>
          <p:cNvPr id="189" name="Google Shape;189;g9660c5376a_0_3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660c5376a_0_3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9660c5376a_0_3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sv-SE" sz="1000">
                <a:latin typeface="Arial"/>
                <a:ea typeface="Arial"/>
                <a:cs typeface="Arial"/>
                <a:sym typeface="Arial"/>
              </a:rPr>
              <a:t>Because of the long-term investment and planning required to create the asset platform, Product line engineering can only be successful if the product line infrastructure is in the long term an reasonable way to bring new products onto the market efficiently. As a consequence, development decisions for the individual product are linked to the product line as a whole. Because of this strong linkage, it is important that the major business goals for the product line are well understood. The specific set of goals that provides the basis of product line engineering is going to  influences decisions about when a requirement should be implemented and whether it should be implemented for the product line as a whole or only for a specific product. As a rule of thumb, the break-even from a cost-point of view is about three concrete products. When three or more  concrete realisations of a requirement are required, it is usually more cost-effective to implement it once as part of the product line platform. </a:t>
            </a:r>
            <a:endParaRPr/>
          </a:p>
        </p:txBody>
      </p:sp>
      <p:sp>
        <p:nvSpPr>
          <p:cNvPr id="197" name="Google Shape;197;g9660c5376a_0_3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660c5376a_0_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660c5376a_0_3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 a major part of scoping is</a:t>
            </a:r>
            <a:r>
              <a:rPr lang="sv-SE"/>
              <a:t> decisions about which functionality to include in the product line or a concrete product. </a:t>
            </a:r>
            <a:r>
              <a:rPr b="1" lang="sv-SE"/>
              <a:t>First,</a:t>
            </a:r>
            <a:r>
              <a:rPr lang="sv-SE"/>
              <a:t> </a:t>
            </a:r>
            <a:r>
              <a:rPr lang="sv-SE" sz="1000">
                <a:latin typeface="Arial"/>
                <a:ea typeface="Arial"/>
                <a:cs typeface="Arial"/>
                <a:sym typeface="Arial"/>
              </a:rPr>
              <a:t>during planning we must determine the specific products and their functionalities that will initially be supported by the product line infrastructure. </a:t>
            </a:r>
            <a:r>
              <a:rPr lang="sv-SE" sz="1100">
                <a:latin typeface="Arial"/>
                <a:ea typeface="Arial"/>
                <a:cs typeface="Arial"/>
                <a:sym typeface="Arial"/>
              </a:rPr>
              <a:t>We</a:t>
            </a:r>
            <a:r>
              <a:rPr lang="sv-SE" sz="1000">
                <a:latin typeface="Arial"/>
                <a:ea typeface="Arial"/>
                <a:cs typeface="Arial"/>
                <a:sym typeface="Arial"/>
              </a:rPr>
              <a:t> need to catpure the products that will be part of the product line and identify their main requirements. we come up with a first overview of commonalities and variations of the products we plan to build. </a:t>
            </a:r>
            <a:r>
              <a:rPr b="1" lang="sv-SE" sz="1000">
                <a:latin typeface="Arial"/>
                <a:ea typeface="Arial"/>
                <a:cs typeface="Arial"/>
                <a:sym typeface="Arial"/>
              </a:rPr>
              <a:t>Domain potential</a:t>
            </a:r>
            <a:r>
              <a:rPr lang="sv-SE" sz="1000">
                <a:latin typeface="Arial"/>
                <a:ea typeface="Arial"/>
                <a:cs typeface="Arial"/>
                <a:sym typeface="Arial"/>
              </a:rPr>
              <a:t> analysis looks at the potential of the product line domain or specific sub-domains to identify whether a promising case for product line engineering exists. </a:t>
            </a:r>
            <a:r>
              <a:rPr lang="sv-SE" sz="1100">
                <a:latin typeface="Arial"/>
                <a:ea typeface="Arial"/>
                <a:cs typeface="Arial"/>
                <a:sym typeface="Arial"/>
              </a:rPr>
              <a:t>Here, we </a:t>
            </a:r>
            <a:r>
              <a:rPr lang="sv-SE" sz="1000">
                <a:latin typeface="Arial"/>
                <a:ea typeface="Arial"/>
                <a:cs typeface="Arial"/>
                <a:sym typeface="Arial"/>
              </a:rPr>
              <a:t>focus on the analysis of an area of functionality to determine whether investing in product line engineering makes sense. The key issue of this step is always to get a systematic answer to the question of where reuse investments should be focused. Would we get that return on investment from building a platform. Then, what are the key things we should engineer as part of the product line, and what can be left to the individual products? </a:t>
            </a:r>
            <a:r>
              <a:rPr b="1" lang="sv-SE" sz="1000">
                <a:latin typeface="Arial"/>
                <a:ea typeface="Arial"/>
                <a:cs typeface="Arial"/>
                <a:sym typeface="Arial"/>
              </a:rPr>
              <a:t>Finally</a:t>
            </a:r>
            <a:r>
              <a:rPr lang="sv-SE" sz="1000">
                <a:latin typeface="Arial"/>
                <a:ea typeface="Arial"/>
                <a:cs typeface="Arial"/>
                <a:sym typeface="Arial"/>
              </a:rPr>
              <a:t>, asset scoping defines the individual components to be built for reuse. In order to define these components, two view- points must be brought together-  business and of architecture. what makes economic sense and what makes sense implementation-wise?</a:t>
            </a:r>
            <a:endParaRPr sz="1000">
              <a:latin typeface="Arial"/>
              <a:ea typeface="Arial"/>
              <a:cs typeface="Arial"/>
              <a:sym typeface="Arial"/>
            </a:endParaRPr>
          </a:p>
          <a:p>
            <a:pPr indent="0" lvl="0" marL="0" rtl="0" algn="l">
              <a:lnSpc>
                <a:spcPct val="115000"/>
              </a:lnSpc>
              <a:spcBef>
                <a:spcPts val="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p:txBody>
      </p:sp>
      <p:sp>
        <p:nvSpPr>
          <p:cNvPr id="206" name="Google Shape;206;g9660c5376a_0_3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660c5376a_0_3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660c5376a_0_3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P</a:t>
            </a:r>
            <a:r>
              <a:rPr lang="sv-SE" sz="1000">
                <a:latin typeface="Arial"/>
                <a:ea typeface="Arial"/>
                <a:cs typeface="Arial"/>
                <a:sym typeface="Arial"/>
              </a:rPr>
              <a:t>roduct line engineering relies on a common architecture (also called reference architecture). All concrete products we build from the core platform have the same basic structure, where we plug-in different components at variation points - usually with each feature implementing a common interface for that variation point. That way, the variants can be swapped at a variation point because they follow the same interface. A common architecture defines a single environment for all components that are used in the individual products . This ensures that there is no need to develop multiple components that address similar functionality, and differ only with respect to the environment they work in.each time we create a new concrete product- the reference architecture provides the basis for the derivation of the specific product architecture. this product architecture is mainly derived by instantiation of the generic assets. </a:t>
            </a:r>
            <a:r>
              <a:rPr lang="sv-SE" sz="1100">
                <a:latin typeface="Arial"/>
                <a:ea typeface="Arial"/>
                <a:cs typeface="Arial"/>
                <a:sym typeface="Arial"/>
              </a:rPr>
              <a:t>Referenece </a:t>
            </a:r>
            <a:r>
              <a:rPr lang="sv-SE" sz="1000">
                <a:latin typeface="Arial"/>
                <a:ea typeface="Arial"/>
                <a:cs typeface="Arial"/>
                <a:sym typeface="Arial"/>
              </a:rPr>
              <a:t>architectures are the key for the overall success of product line engineering. They make it easy to support and control variability and give you the means to control the complexity of the product. </a:t>
            </a:r>
            <a:endParaRPr/>
          </a:p>
        </p:txBody>
      </p:sp>
      <p:sp>
        <p:nvSpPr>
          <p:cNvPr id="214" name="Google Shape;214;g9660c5376a_0_3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9660c5376a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9660c5376a_0_1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latin typeface="Arial"/>
                <a:ea typeface="Arial"/>
                <a:cs typeface="Arial"/>
                <a:sym typeface="Arial"/>
              </a:rPr>
              <a:t>The key difference between traditional development and product line engineering is that shift from the individual product  to  many. This shift implies a shift in development strategy. It relies on a distinction of development for reuse - preparing code with the intention of using it in multiple circumstances - and development with reuse - simply making use of assets. Development FOR reuse follows a process we call domain engineering, with provides a basis for the development of the individual products, the creation of a platform and its assets. This is followed by application engineering - development WITH reuse - which makes use of those assets. The product line infrastructure encompasses all assets that are relevant throughout the development life-cycle. The assets cover the whole range from the requirements to architecture and relization to testing. We plan from the start for variability. For example, the requirements may contain an explicit description of specific requirements that apply only for a certain subset of the products, and we make that clear in the requirements. </a:t>
            </a:r>
            <a:endParaRPr sz="1000">
              <a:latin typeface="Arial"/>
              <a:ea typeface="Arial"/>
              <a:cs typeface="Arial"/>
              <a:sym typeface="Arial"/>
            </a:endParaRPr>
          </a:p>
        </p:txBody>
      </p:sp>
      <p:sp>
        <p:nvSpPr>
          <p:cNvPr id="223" name="Google Shape;223;g9660c5376a_0_1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660c5376a_0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9660c5376a_0_3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latin typeface="Arial"/>
                <a:ea typeface="Arial"/>
                <a:cs typeface="Arial"/>
                <a:sym typeface="Arial"/>
              </a:rPr>
              <a:t>Application engineering (development with reuse) builds the final products on top of the product line infrastructure. Application engineering is strongly driven by the product line infrastructure, which usually contains most of the functionality required for a new product. The variability explicitly modelled in that infrastructue provides the basis for deriving the individual products. Basically, when a new product is developed, an accompanying project is set up. Then requirements are gathered and directly categorised as being either part of the product line or product-specific. Then the various assets (e.g. architecture, implementation, etc.) may be instantiated right away, leading to an initial product version. At this stage in the development, up to 90% of the product may be available from reuse; only the remaining 10% must be developed in further steps. Now, something to keep in mind here is that, with adaptation and careful planning, that asset portfolio can include assets you built yourself, or increasingly, microservices built to be adaptable from the start, with well-defiend APIs</a:t>
            </a:r>
            <a:endParaRPr sz="1000">
              <a:latin typeface="Arial"/>
              <a:ea typeface="Arial"/>
              <a:cs typeface="Arial"/>
              <a:sym typeface="Arial"/>
            </a:endParaRPr>
          </a:p>
        </p:txBody>
      </p:sp>
      <p:sp>
        <p:nvSpPr>
          <p:cNvPr id="232" name="Google Shape;232;g9660c5376a_0_3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660c5376a_0_5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9660c5376a_0_5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key success factor is to set a proper focus on a particular, well-defined and well-scoped domain for your product line. </a:t>
            </a:r>
            <a:r>
              <a:rPr lang="sv-SE" sz="1100">
                <a:latin typeface="Arial"/>
                <a:ea typeface="Arial"/>
                <a:cs typeface="Arial"/>
                <a:sym typeface="Arial"/>
              </a:rPr>
              <a:t> Broadly, </a:t>
            </a:r>
            <a:r>
              <a:rPr lang="sv-SE" sz="1000">
                <a:solidFill>
                  <a:srgbClr val="131413"/>
                </a:solidFill>
                <a:latin typeface="Arial"/>
                <a:ea typeface="Arial"/>
                <a:cs typeface="Arial"/>
                <a:sym typeface="Arial"/>
              </a:rPr>
              <a:t>a </a:t>
            </a:r>
            <a:r>
              <a:rPr i="1" lang="sv-SE" sz="1000">
                <a:solidFill>
                  <a:srgbClr val="0000FF"/>
                </a:solidFill>
                <a:latin typeface="Arial"/>
                <a:ea typeface="Arial"/>
                <a:cs typeface="Arial"/>
                <a:sym typeface="Arial"/>
              </a:rPr>
              <a:t>domain </a:t>
            </a:r>
            <a:r>
              <a:rPr lang="sv-SE" sz="1000">
                <a:solidFill>
                  <a:srgbClr val="131413"/>
                </a:solidFill>
                <a:latin typeface="Arial"/>
                <a:ea typeface="Arial"/>
                <a:cs typeface="Arial"/>
                <a:sym typeface="Arial"/>
              </a:rPr>
              <a:t>is an area of knowledge that: </a:t>
            </a:r>
            <a:r>
              <a:rPr lang="sv-SE" sz="1000">
                <a:latin typeface="Arial"/>
                <a:ea typeface="Arial"/>
                <a:cs typeface="Arial"/>
                <a:sym typeface="Arial"/>
              </a:rPr>
              <a:t>is scoped to maximize satisfaction of the requirements of its stakeholders, encompasses a distinct set of concepts and terminology understood by practitioners in that area, and includes and defines the knowledge of how to build systems (or parts of systems) in that area. </a:t>
            </a:r>
            <a:r>
              <a:rPr b="1" lang="sv-SE" sz="1000">
                <a:latin typeface="Arial"/>
                <a:ea typeface="Arial"/>
                <a:cs typeface="Arial"/>
                <a:sym typeface="Arial"/>
              </a:rPr>
              <a:t>More concretely</a:t>
            </a:r>
            <a:r>
              <a:rPr lang="sv-SE" sz="1000">
                <a:latin typeface="Arial"/>
                <a:ea typeface="Arial"/>
                <a:cs typeface="Arial"/>
                <a:sym typeface="Arial"/>
              </a:rPr>
              <a:t>, what does that mean? A domain is a set of systems that have something in common. At a high level, we might consider databases to be a domain, social netwokrs, supervised learning systems, Often</a:t>
            </a:r>
            <a:r>
              <a:rPr lang="sv-SE" sz="1000">
                <a:solidFill>
                  <a:srgbClr val="131413"/>
                </a:solidFill>
                <a:latin typeface="Arial"/>
                <a:ea typeface="Arial"/>
                <a:cs typeface="Arial"/>
                <a:sym typeface="Arial"/>
              </a:rPr>
              <a:t>, you can dive further from there. The broader the domain, the smaller the set of similarities among products.  Although there are similarities that could be exploited in social networks, for example, there are also great differences. Facebook, Discord, Reddit, and Twitch might all be considered social networks. They have some features in common, but also  individual systems have substantial differences, which decrease potential</a:t>
            </a:r>
            <a:r>
              <a:rPr lang="sv-SE" sz="1000">
                <a:solidFill>
                  <a:srgbClr val="131413"/>
                </a:solidFill>
                <a:latin typeface="Arial"/>
                <a:ea typeface="Arial"/>
                <a:cs typeface="Arial"/>
                <a:sym typeface="Arial"/>
              </a:rPr>
              <a:t> for reuse of assets between them. If we were building a social network platform, we might want to narrow our focus to support a smaller subset of those types of social networks to </a:t>
            </a:r>
            <a:r>
              <a:rPr lang="sv-SE" sz="1000">
                <a:solidFill>
                  <a:srgbClr val="131413"/>
                </a:solidFill>
                <a:latin typeface="Arial"/>
                <a:ea typeface="Arial"/>
                <a:cs typeface="Arial"/>
                <a:sym typeface="Arial"/>
              </a:rPr>
              <a:t> increase the reuse potential, while keeping maintenance effort acceptable, so we </a:t>
            </a:r>
            <a:r>
              <a:rPr lang="sv-SE" sz="1000">
                <a:solidFill>
                  <a:srgbClr val="131413"/>
                </a:solidFill>
                <a:latin typeface="Arial"/>
                <a:ea typeface="Arial"/>
                <a:cs typeface="Arial"/>
                <a:sym typeface="Arial"/>
              </a:rPr>
              <a:t>might</a:t>
            </a:r>
            <a:r>
              <a:rPr lang="sv-SE" sz="1000">
                <a:solidFill>
                  <a:srgbClr val="131413"/>
                </a:solidFill>
                <a:latin typeface="Arial"/>
                <a:ea typeface="Arial"/>
                <a:cs typeface="Arial"/>
                <a:sym typeface="Arial"/>
              </a:rPr>
              <a:t> choose to focus on video streaming for our platform and  be able to develop multiple specialized products that share certain assets like the chat that appears alongside the video while also allowing customization of other elements.. The bottom-line is that a proper scoping is essential. But, broadly, we start by deciding on, scoping, and examining the domain we are interested in.</a:t>
            </a:r>
            <a:endParaRPr/>
          </a:p>
        </p:txBody>
      </p:sp>
      <p:sp>
        <p:nvSpPr>
          <p:cNvPr id="241" name="Google Shape;241;g9660c5376a_0_5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9660c5376a_0_5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9660c5376a_0_5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development process for  product lines has to take the idea of a domain - a set of related, but differing systems - into account. Two issues play a crucial role: the explicit handling of variability and the systematic reuse of assets. For both, it is important to have an appropriate structuring of process and software artifacts. The specific characteristics of product lines lead to a separation between domain engineering and application engineering and between problem space - ideas and concepts- and solution space - the actual code we write. </a:t>
            </a:r>
            <a:r>
              <a:rPr lang="sv-SE" sz="1000">
                <a:solidFill>
                  <a:srgbClr val="131413"/>
                </a:solidFill>
                <a:latin typeface="Arial"/>
                <a:ea typeface="Arial"/>
                <a:cs typeface="Arial"/>
                <a:sym typeface="Arial"/>
              </a:rPr>
              <a:t>The distinction between the </a:t>
            </a:r>
            <a:r>
              <a:rPr i="1" lang="sv-SE" sz="1000">
                <a:solidFill>
                  <a:srgbClr val="0000FF"/>
                </a:solidFill>
                <a:latin typeface="Arial"/>
                <a:ea typeface="Arial"/>
                <a:cs typeface="Arial"/>
                <a:sym typeface="Arial"/>
              </a:rPr>
              <a:t>problem space </a:t>
            </a:r>
            <a:r>
              <a:rPr lang="sv-SE" sz="1000">
                <a:solidFill>
                  <a:srgbClr val="131413"/>
                </a:solidFill>
                <a:latin typeface="Arial"/>
                <a:ea typeface="Arial"/>
                <a:cs typeface="Arial"/>
                <a:sym typeface="Arial"/>
              </a:rPr>
              <a:t>and </a:t>
            </a:r>
            <a:r>
              <a:rPr i="1" lang="sv-SE" sz="1000">
                <a:solidFill>
                  <a:srgbClr val="0000FF"/>
                </a:solidFill>
                <a:latin typeface="Arial"/>
                <a:ea typeface="Arial"/>
                <a:cs typeface="Arial"/>
                <a:sym typeface="Arial"/>
              </a:rPr>
              <a:t>solution space </a:t>
            </a:r>
            <a:r>
              <a:rPr lang="sv-SE" sz="1000">
                <a:solidFill>
                  <a:srgbClr val="131413"/>
                </a:solidFill>
                <a:latin typeface="Arial"/>
                <a:ea typeface="Arial"/>
                <a:cs typeface="Arial"/>
                <a:sym typeface="Arial"/>
              </a:rPr>
              <a:t>highlights two different perspectives. The problem space takes the perspective of stakeholders and their problems, requirements, and views of the entire domain and individual products. Features characterize the problem space. The stakeholders are interested in what externally-visible functionality they can interact with. In contrast, the solution space represents the developers perspective. It is characterized by the code structure - the functions, classes, and program parameters. The solution space covers the design, implementation, and verification of features and their combinations in suitable ways to facilitate systematic reuse.</a:t>
            </a:r>
            <a:endParaRPr sz="1000">
              <a:solidFill>
                <a:srgbClr val="131413"/>
              </a:solidFill>
              <a:latin typeface="Arial"/>
              <a:ea typeface="Arial"/>
              <a:cs typeface="Arial"/>
              <a:sym typeface="Arial"/>
            </a:endParaRPr>
          </a:p>
        </p:txBody>
      </p:sp>
      <p:sp>
        <p:nvSpPr>
          <p:cNvPr id="249" name="Google Shape;249;g9660c5376a_0_5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72a5f6c6d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 name="Google Shape;74;g172a5f6c6d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as a reminder, </a:t>
            </a:r>
            <a:r>
              <a:rPr lang="sv-SE" sz="1100">
                <a:latin typeface="Arial"/>
                <a:ea typeface="Arial"/>
                <a:cs typeface="Arial"/>
                <a:sym typeface="Arial"/>
              </a:rPr>
              <a:t>a SPL is a system designed to yield a set of related software products, developed from a common set of core, reusable assets in a planned way. By developing large software systems in this way, companies can produce a set of products more economically, since the development effort put into the shared assets does not need to be duplicated. SPLs can also help companies to better address product customization tasks to meet specific needs of individual customers. This allows sustaining a high rate of product innovation, while keeping guaranteed levels of overall system performance and quality. SPLs are seen in many domains, and are highly challenging to develop as they have technical, process, organization, and business-related aspects. SPLs are built at Volvo or Boeing, Linux and Android are SPLs, and in many other circumstances. Most systems today are SPLs in some form whether or not the term is used - components are designed for reuse, systems are designed to be highly configurable, and designed to adapt and change over time to meet the needs of evolving markets by easily swapping out elements with standardized interfaces. All of these circumstances require similar design techniques and tactics to enable variation and change over time</a:t>
            </a:r>
            <a:endParaRPr sz="1100">
              <a:latin typeface="Arial"/>
              <a:ea typeface="Arial"/>
              <a:cs typeface="Arial"/>
              <a:sym typeface="Arial"/>
            </a:endParaRPr>
          </a:p>
        </p:txBody>
      </p:sp>
      <p:sp>
        <p:nvSpPr>
          <p:cNvPr id="75" name="Google Shape;75;g172a5f6c6d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9660c5376a_0_5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9660c5376a_0_5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sv-SE" sz="1000">
                <a:solidFill>
                  <a:srgbClr val="131413"/>
                </a:solidFill>
                <a:latin typeface="Arial"/>
                <a:ea typeface="Arial"/>
                <a:cs typeface="Arial"/>
                <a:sym typeface="Arial"/>
              </a:rPr>
              <a:t>The distinctions between domain and application engineering and problem and solution space give us four clusters of tasks: 1) (</a:t>
            </a:r>
            <a:r>
              <a:rPr b="1" lang="sv-SE" sz="1000">
                <a:solidFill>
                  <a:srgbClr val="131413"/>
                </a:solidFill>
                <a:latin typeface="Arial"/>
                <a:ea typeface="Arial"/>
                <a:cs typeface="Arial"/>
                <a:sym typeface="Arial"/>
              </a:rPr>
              <a:t>click)</a:t>
            </a:r>
            <a:r>
              <a:rPr lang="sv-SE" sz="1000">
                <a:solidFill>
                  <a:srgbClr val="131413"/>
                </a:solidFill>
                <a:latin typeface="Arial"/>
                <a:ea typeface="Arial"/>
                <a:cs typeface="Arial"/>
                <a:sym typeface="Arial"/>
              </a:rPr>
              <a:t> </a:t>
            </a:r>
            <a:r>
              <a:rPr i="1" lang="sv-SE" sz="1000">
                <a:latin typeface="Arial"/>
                <a:ea typeface="Arial"/>
                <a:cs typeface="Arial"/>
                <a:sym typeface="Arial"/>
              </a:rPr>
              <a:t>Domain analysis </a:t>
            </a:r>
            <a:r>
              <a:rPr lang="sv-SE" sz="1000">
                <a:latin typeface="Arial"/>
                <a:ea typeface="Arial"/>
                <a:cs typeface="Arial"/>
                <a:sym typeface="Arial"/>
              </a:rPr>
              <a:t>is a form of requirements engineering for the entire product line. Here, we need to decide the </a:t>
            </a:r>
            <a:r>
              <a:rPr i="1" lang="sv-SE" sz="1000">
                <a:latin typeface="Arial"/>
                <a:ea typeface="Arial"/>
                <a:cs typeface="Arial"/>
                <a:sym typeface="Arial"/>
              </a:rPr>
              <a:t>scope </a:t>
            </a:r>
            <a:r>
              <a:rPr lang="sv-SE" sz="1000">
                <a:latin typeface="Arial"/>
                <a:ea typeface="Arial"/>
                <a:cs typeface="Arial"/>
                <a:sym typeface="Arial"/>
              </a:rPr>
              <a:t>of the domain, that is, decide which products should be covered by the product line and, as a result, which features are relevant and should be implemented as reusable artifacts. The results of domain analysis are usually documented in a feature model. 2) </a:t>
            </a:r>
            <a:r>
              <a:rPr b="1" lang="sv-SE" sz="1000">
                <a:latin typeface="Arial"/>
                <a:ea typeface="Arial"/>
                <a:cs typeface="Arial"/>
                <a:sym typeface="Arial"/>
              </a:rPr>
              <a:t>(click)</a:t>
            </a:r>
            <a:r>
              <a:rPr lang="sv-SE" sz="1000">
                <a:latin typeface="Arial"/>
                <a:ea typeface="Arial"/>
                <a:cs typeface="Arial"/>
                <a:sym typeface="Arial"/>
              </a:rPr>
              <a:t> </a:t>
            </a:r>
            <a:r>
              <a:rPr i="1" lang="sv-SE" sz="1000">
                <a:latin typeface="Arial"/>
                <a:ea typeface="Arial"/>
                <a:cs typeface="Arial"/>
                <a:sym typeface="Arial"/>
              </a:rPr>
              <a:t>Requirements analysis </a:t>
            </a:r>
            <a:r>
              <a:rPr lang="sv-SE" sz="1000">
                <a:latin typeface="Arial"/>
                <a:ea typeface="Arial"/>
                <a:cs typeface="Arial"/>
                <a:sym typeface="Arial"/>
              </a:rPr>
              <a:t>investigates the needs of a specific customer as part of application engineering. In the simplest case, a customer’s requirements are mapped to a feature selection, based on the features identified during domain analysis. If additional requirements are discovered, they can be fed back into domain analysis, which may modify our feature model (and, eventually, the reusable artifacts in our asset portfolio). 3) </a:t>
            </a:r>
            <a:r>
              <a:rPr b="1" lang="sv-SE" sz="1000">
                <a:latin typeface="Arial"/>
                <a:ea typeface="Arial"/>
                <a:cs typeface="Arial"/>
                <a:sym typeface="Arial"/>
              </a:rPr>
              <a:t>(click) </a:t>
            </a:r>
            <a:r>
              <a:rPr i="1" lang="sv-SE" sz="1000">
                <a:latin typeface="Arial"/>
                <a:ea typeface="Arial"/>
                <a:cs typeface="Arial"/>
                <a:sym typeface="Arial"/>
              </a:rPr>
              <a:t>Domain implementation </a:t>
            </a:r>
            <a:r>
              <a:rPr lang="sv-SE" sz="1000">
                <a:latin typeface="Arial"/>
                <a:ea typeface="Arial"/>
                <a:cs typeface="Arial"/>
                <a:sym typeface="Arial"/>
              </a:rPr>
              <a:t>is the process of developing reusable assets that correspond to the features identified in domain analysis, including source code and test cases.  4) (</a:t>
            </a:r>
            <a:r>
              <a:rPr b="1" lang="sv-SE" sz="1000">
                <a:latin typeface="Arial"/>
                <a:ea typeface="Arial"/>
                <a:cs typeface="Arial"/>
                <a:sym typeface="Arial"/>
              </a:rPr>
              <a:t>click) </a:t>
            </a:r>
            <a:r>
              <a:rPr i="1" lang="sv-SE" sz="1000">
                <a:latin typeface="Arial"/>
                <a:ea typeface="Arial"/>
                <a:cs typeface="Arial"/>
                <a:sym typeface="Arial"/>
              </a:rPr>
              <a:t>Product derivation </a:t>
            </a:r>
            <a:r>
              <a:rPr lang="sv-SE" sz="1000">
                <a:latin typeface="Arial"/>
                <a:ea typeface="Arial"/>
                <a:cs typeface="Arial"/>
                <a:sym typeface="Arial"/>
              </a:rPr>
              <a:t>is the implementation step of application engineering, where reusable </a:t>
            </a:r>
            <a:r>
              <a:rPr lang="sv-SE" sz="1100">
                <a:latin typeface="Arial"/>
                <a:ea typeface="Arial"/>
                <a:cs typeface="Arial"/>
                <a:sym typeface="Arial"/>
              </a:rPr>
              <a:t> </a:t>
            </a:r>
            <a:r>
              <a:rPr lang="sv-SE" sz="1000">
                <a:solidFill>
                  <a:srgbClr val="131413"/>
                </a:solidFill>
                <a:latin typeface="Arial"/>
                <a:ea typeface="Arial"/>
                <a:cs typeface="Arial"/>
                <a:sym typeface="Arial"/>
              </a:rPr>
              <a:t>assets are combined to form a new concrete product. </a:t>
            </a:r>
            <a:r>
              <a:rPr lang="sv-SE" sz="1100">
                <a:latin typeface="Arial"/>
                <a:ea typeface="Arial"/>
                <a:cs typeface="Arial"/>
                <a:sym typeface="Arial"/>
              </a:rPr>
              <a:t>D</a:t>
            </a:r>
            <a:r>
              <a:rPr lang="sv-SE" sz="1000">
                <a:solidFill>
                  <a:srgbClr val="131413"/>
                </a:solidFill>
                <a:latin typeface="Arial"/>
                <a:ea typeface="Arial"/>
                <a:cs typeface="Arial"/>
                <a:sym typeface="Arial"/>
              </a:rPr>
              <a:t>omain engineering is performed once for the entire product line, whereas application engineering is performed for every individual product. A goal of product-line engineering, in general, is to move development effort as much as possible from application engineering to domain engineering. For example, if quality assurance (such as code inspections, testing) can be done in domain engineering instead of looking at individual products, costs can be dramatically reduced. A major goal of feature-oriented product lines is to fully automate product derivation, although some customization effort is almost always needed.</a:t>
            </a:r>
            <a:endParaRPr sz="1000">
              <a:solidFill>
                <a:srgbClr val="131413"/>
              </a:solidFill>
              <a:latin typeface="Arial"/>
              <a:ea typeface="Arial"/>
              <a:cs typeface="Arial"/>
              <a:sym typeface="Arial"/>
            </a:endParaRPr>
          </a:p>
          <a:p>
            <a:pPr indent="0" lvl="0" marL="0" rtl="0" algn="l">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1200"/>
              </a:spcAft>
              <a:buNone/>
            </a:pPr>
            <a:r>
              <a:t/>
            </a:r>
            <a:endParaRPr sz="1000">
              <a:solidFill>
                <a:srgbClr val="131413"/>
              </a:solidFill>
              <a:latin typeface="Arial"/>
              <a:ea typeface="Arial"/>
              <a:cs typeface="Arial"/>
              <a:sym typeface="Arial"/>
            </a:endParaRPr>
          </a:p>
        </p:txBody>
      </p:sp>
      <p:sp>
        <p:nvSpPr>
          <p:cNvPr id="258" name="Google Shape;258;g9660c5376a_0_5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9660c5376a_0_5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9660c5376a_0_5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i="1" lang="sv-SE" sz="1000">
                <a:solidFill>
                  <a:srgbClr val="0000FF"/>
                </a:solidFill>
                <a:latin typeface="Arial"/>
                <a:ea typeface="Arial"/>
                <a:cs typeface="Arial"/>
                <a:sym typeface="Arial"/>
              </a:rPr>
              <a:t>Domain analysis </a:t>
            </a:r>
            <a:r>
              <a:rPr lang="sv-SE" sz="1000">
                <a:solidFill>
                  <a:srgbClr val="131413"/>
                </a:solidFill>
                <a:latin typeface="Arial"/>
                <a:ea typeface="Arial"/>
                <a:cs typeface="Arial"/>
                <a:sym typeface="Arial"/>
              </a:rPr>
              <a:t>is requirements engineering for the whole product line. It is concerned with the problem space, ideas over implementation. It contains two primary tasks: domain scoping and domain modeling. </a:t>
            </a:r>
            <a:r>
              <a:rPr i="1" lang="sv-SE" sz="1000">
                <a:solidFill>
                  <a:srgbClr val="0000FF"/>
                </a:solidFill>
                <a:latin typeface="Arial"/>
                <a:ea typeface="Arial"/>
                <a:cs typeface="Arial"/>
                <a:sym typeface="Arial"/>
              </a:rPr>
              <a:t>Domain scoping </a:t>
            </a:r>
            <a:r>
              <a:rPr lang="sv-SE" sz="1000">
                <a:solidFill>
                  <a:srgbClr val="131413"/>
                </a:solidFill>
                <a:latin typeface="Arial"/>
                <a:ea typeface="Arial"/>
                <a:cs typeface="Arial"/>
                <a:sym typeface="Arial"/>
              </a:rPr>
              <a:t>is deciding on a product line’s extent and range. We decides which of all possible requirements in a domain should be considered. The scope describes features or specific products that should be supported. if our domain is embedded database systems, we might decide which hardware architectures to support- ARM, RISC, etc. During scoping, experts collect information about the domain, for example, by analyzing existing systems or interviewing customers. We then decide on the limits of our product line. product lines with a small scope are easier to develop and maintain, as they result in similar products with few variations and a lot of reuse. However, the broader the scope and the more feature, the more customers can be satisfied. So, there is a trade-off between implementation effort and potential use cases. The trade-off requires careful consideration, including looking at revenue, customers, and imeplementation costs of each feature.</a:t>
            </a:r>
            <a:r>
              <a:rPr b="1" lang="sv-SE" sz="1000">
                <a:solidFill>
                  <a:srgbClr val="131413"/>
                </a:solidFill>
                <a:latin typeface="Arial"/>
                <a:ea typeface="Arial"/>
                <a:cs typeface="Arial"/>
                <a:sym typeface="Arial"/>
              </a:rPr>
              <a:t> </a:t>
            </a:r>
            <a:r>
              <a:rPr b="1" lang="sv-SE" sz="1100">
                <a:latin typeface="Arial"/>
                <a:ea typeface="Arial"/>
                <a:cs typeface="Arial"/>
                <a:sym typeface="Arial"/>
              </a:rPr>
              <a:t>For example</a:t>
            </a:r>
            <a:r>
              <a:rPr lang="sv-SE" sz="1100">
                <a:latin typeface="Arial"/>
                <a:ea typeface="Arial"/>
                <a:cs typeface="Arial"/>
                <a:sym typeface="Arial"/>
              </a:rPr>
              <a:t>, </a:t>
            </a:r>
            <a:r>
              <a:rPr lang="sv-SE" sz="1000">
                <a:solidFill>
                  <a:srgbClr val="131413"/>
                </a:solidFill>
                <a:latin typeface="Arial"/>
                <a:ea typeface="Arial"/>
                <a:cs typeface="Arial"/>
                <a:sym typeface="Arial"/>
              </a:rPr>
              <a:t>In the domain of data management for embedded systems.What features do we need to cover? transactions, recovery, encryption, and basic queries, also support for multiple embedded OSes (TinyOS, Linux, Android). By focusing on embedded systems, several features are outside the scope: remote storage (cloud storage) may not be viable. Other features are not obvious. For example, we might consider whether to include security (user and access management) as an optional feature. It might open up multi-user support, but the number of customers interested not be huge. We might decide to exclude the feature from the scope, as the potential revenue does not cover the required implementation and maintenance costs. </a:t>
            </a:r>
            <a:endParaRPr sz="1000">
              <a:solidFill>
                <a:srgbClr val="131413"/>
              </a:solidFill>
              <a:latin typeface="Arial"/>
              <a:ea typeface="Arial"/>
              <a:cs typeface="Arial"/>
              <a:sym typeface="Arial"/>
            </a:endParaRPr>
          </a:p>
        </p:txBody>
      </p:sp>
      <p:sp>
        <p:nvSpPr>
          <p:cNvPr id="270" name="Google Shape;270;g9660c5376a_0_5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9660c5376a_0_5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9660c5376a_0_5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(1-2) discuss in chat</a:t>
            </a:r>
            <a:endParaRPr/>
          </a:p>
          <a:p>
            <a:pPr indent="0" lvl="0" marL="0" rtl="0" algn="l">
              <a:spcBef>
                <a:spcPts val="0"/>
              </a:spcBef>
              <a:spcAft>
                <a:spcPts val="0"/>
              </a:spcAft>
              <a:buNone/>
            </a:pPr>
            <a:r>
              <a:rPr lang="sv-SE"/>
              <a:t>formulas, conditional formatting (numbers, dates), text formatting (colors, bold), chart creation, summation, sorting of data, input/output of file formats (CSV, open office, excel, pdf), data backup to prevent corruption</a:t>
            </a:r>
            <a:endParaRPr/>
          </a:p>
          <a:p>
            <a:pPr indent="0" lvl="0" marL="0" rtl="0" algn="l">
              <a:spcBef>
                <a:spcPts val="0"/>
              </a:spcBef>
              <a:spcAft>
                <a:spcPts val="0"/>
              </a:spcAft>
              <a:buNone/>
            </a:pPr>
            <a:r>
              <a:rPr lang="sv-SE"/>
              <a:t>Some of these have options we could choose from (text formatting options, may support some but not others - same for I/O formats) or different ways to perform calculations</a:t>
            </a:r>
            <a:endParaRPr/>
          </a:p>
        </p:txBody>
      </p:sp>
      <p:sp>
        <p:nvSpPr>
          <p:cNvPr id="279" name="Google Shape;279;g9660c5376a_0_5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9660c5376a_0_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9660c5376a_0_5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Consider management of student course and grade data, like what you’d see on Ladok. What features does a product line for this domain need to offer? </a:t>
            </a:r>
            <a:endParaRPr/>
          </a:p>
          <a:p>
            <a:pPr indent="0" lvl="0" marL="0" rtl="0" algn="l">
              <a:spcBef>
                <a:spcPts val="0"/>
              </a:spcBef>
              <a:spcAft>
                <a:spcPts val="0"/>
              </a:spcAft>
              <a:buNone/>
            </a:pPr>
            <a:r>
              <a:rPr lang="sv-SE"/>
              <a:t>Here, we need to consider two stakeholder perspectives - students and teachers. Our product line could serve both using  a common platform, with a different interface and certain features enabled</a:t>
            </a:r>
            <a:endParaRPr/>
          </a:p>
          <a:p>
            <a:pPr indent="0" lvl="0" marL="0" rtl="0" algn="l">
              <a:spcBef>
                <a:spcPts val="0"/>
              </a:spcBef>
              <a:spcAft>
                <a:spcPts val="0"/>
              </a:spcAft>
              <a:buNone/>
            </a:pPr>
            <a:r>
              <a:rPr lang="sv-SE"/>
              <a:t>Student functionality - see grades (shared), see completed courses, see upcoming courses, apply for degrees or certificates, add degrees/ceritifcates/credentials</a:t>
            </a:r>
            <a:endParaRPr/>
          </a:p>
          <a:p>
            <a:pPr indent="0" lvl="0" marL="0" rtl="0" algn="l">
              <a:spcBef>
                <a:spcPts val="0"/>
              </a:spcBef>
              <a:spcAft>
                <a:spcPts val="0"/>
              </a:spcAft>
              <a:buNone/>
            </a:pPr>
            <a:r>
              <a:rPr lang="sv-SE"/>
              <a:t>Teacher functionality - see grades for a student (shared), enter grades, certify grades, see past courses taught (could be shared with seeing past courses taken - we could associate course records with a profile in a flexible manner)</a:t>
            </a:r>
            <a:endParaRPr/>
          </a:p>
        </p:txBody>
      </p:sp>
      <p:sp>
        <p:nvSpPr>
          <p:cNvPr id="288" name="Google Shape;288;g9660c5376a_0_5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9660c5376a_0_5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9660c5376a_0_5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i="1" lang="sv-SE" sz="1000">
                <a:solidFill>
                  <a:srgbClr val="0000FF"/>
                </a:solidFill>
                <a:latin typeface="Arial"/>
                <a:ea typeface="Arial"/>
                <a:cs typeface="Arial"/>
                <a:sym typeface="Arial"/>
              </a:rPr>
              <a:t>Domain modeling </a:t>
            </a:r>
            <a:r>
              <a:rPr lang="sv-SE" sz="1000">
                <a:solidFill>
                  <a:srgbClr val="131413"/>
                </a:solidFill>
                <a:latin typeface="Arial"/>
                <a:ea typeface="Arial"/>
                <a:cs typeface="Arial"/>
                <a:sym typeface="Arial"/>
              </a:rPr>
              <a:t>captures and documents the commonalities and variabilities of the scoped domain. As a first step,we might give examples for possible products, as well as counter examples documenting which products are and are </a:t>
            </a:r>
            <a:r>
              <a:rPr i="1" lang="sv-SE" sz="1000">
                <a:solidFill>
                  <a:srgbClr val="131413"/>
                </a:solidFill>
                <a:latin typeface="Arial"/>
                <a:ea typeface="Arial"/>
                <a:cs typeface="Arial"/>
                <a:sym typeface="Arial"/>
              </a:rPr>
              <a:t>not </a:t>
            </a:r>
            <a:r>
              <a:rPr lang="sv-SE" sz="1000">
                <a:solidFill>
                  <a:srgbClr val="131413"/>
                </a:solidFill>
                <a:latin typeface="Arial"/>
                <a:ea typeface="Arial"/>
                <a:cs typeface="Arial"/>
                <a:sym typeface="Arial"/>
              </a:rPr>
              <a:t>in the scope of the product line. Then, commonalities and differences between desired products are identified and documented in terms of features and their mutual dependencies, this is the feature modeling we will talk about more today. For example, in the domain of embedded data management, we identify </a:t>
            </a:r>
            <a:r>
              <a:rPr lang="sv-SE" sz="800">
                <a:latin typeface="Arial"/>
                <a:ea typeface="Arial"/>
                <a:cs typeface="Arial"/>
                <a:sym typeface="Arial"/>
              </a:rPr>
              <a:t>Storage</a:t>
            </a:r>
            <a:r>
              <a:rPr lang="sv-SE" sz="1000">
                <a:solidFill>
                  <a:srgbClr val="131413"/>
                </a:solidFill>
                <a:latin typeface="Arial"/>
                <a:ea typeface="Arial"/>
                <a:cs typeface="Arial"/>
                <a:sym typeface="Arial"/>
              </a:rPr>
              <a:t>, </a:t>
            </a:r>
            <a:r>
              <a:rPr lang="sv-SE" sz="800">
                <a:latin typeface="Arial"/>
                <a:ea typeface="Arial"/>
                <a:cs typeface="Arial"/>
                <a:sym typeface="Arial"/>
              </a:rPr>
              <a:t>Transactions</a:t>
            </a:r>
            <a:r>
              <a:rPr lang="sv-SE" sz="1000">
                <a:solidFill>
                  <a:srgbClr val="131413"/>
                </a:solidFill>
                <a:latin typeface="Arial"/>
                <a:ea typeface="Arial"/>
                <a:cs typeface="Arial"/>
                <a:sym typeface="Arial"/>
              </a:rPr>
              <a:t>, </a:t>
            </a:r>
            <a:r>
              <a:rPr lang="sv-SE" sz="800">
                <a:latin typeface="Arial"/>
                <a:ea typeface="Arial"/>
                <a:cs typeface="Arial"/>
                <a:sym typeface="Arial"/>
              </a:rPr>
              <a:t>OperatingSystem</a:t>
            </a:r>
            <a:r>
              <a:rPr lang="sv-SE" sz="1000">
                <a:solidFill>
                  <a:srgbClr val="131413"/>
                </a:solidFill>
                <a:latin typeface="Arial"/>
                <a:ea typeface="Arial"/>
                <a:cs typeface="Arial"/>
                <a:sym typeface="Arial"/>
              </a:rPr>
              <a:t>, </a:t>
            </a:r>
            <a:r>
              <a:rPr lang="sv-SE" sz="800">
                <a:latin typeface="Arial"/>
                <a:ea typeface="Arial"/>
                <a:cs typeface="Arial"/>
                <a:sym typeface="Arial"/>
              </a:rPr>
              <a:t>Encryption </a:t>
            </a:r>
            <a:r>
              <a:rPr lang="sv-SE" sz="1000">
                <a:solidFill>
                  <a:srgbClr val="131413"/>
                </a:solidFill>
                <a:latin typeface="Arial"/>
                <a:ea typeface="Arial"/>
                <a:cs typeface="Arial"/>
                <a:sym typeface="Arial"/>
              </a:rPr>
              <a:t>as features to support. Only </a:t>
            </a:r>
            <a:r>
              <a:rPr lang="sv-SE" sz="800">
                <a:latin typeface="Arial"/>
                <a:ea typeface="Arial"/>
                <a:cs typeface="Arial"/>
                <a:sym typeface="Arial"/>
              </a:rPr>
              <a:t>Storage </a:t>
            </a:r>
            <a:r>
              <a:rPr lang="sv-SE" sz="1000">
                <a:solidFill>
                  <a:srgbClr val="131413"/>
                </a:solidFill>
                <a:latin typeface="Arial"/>
                <a:ea typeface="Arial"/>
                <a:cs typeface="Arial"/>
                <a:sym typeface="Arial"/>
              </a:rPr>
              <a:t>and </a:t>
            </a:r>
            <a:r>
              <a:rPr lang="sv-SE" sz="800">
                <a:latin typeface="Arial"/>
                <a:ea typeface="Arial"/>
                <a:cs typeface="Arial"/>
                <a:sym typeface="Arial"/>
              </a:rPr>
              <a:t>OperatingSystem </a:t>
            </a:r>
            <a:r>
              <a:rPr lang="sv-SE" sz="1000">
                <a:solidFill>
                  <a:srgbClr val="131413"/>
                </a:solidFill>
                <a:latin typeface="Arial"/>
                <a:ea typeface="Arial"/>
                <a:cs typeface="Arial"/>
                <a:sym typeface="Arial"/>
              </a:rPr>
              <a:t>are mandatory, all other features are optional. An example for restricting the possible products is that we cannot select more than one supported operating system at the same time</a:t>
            </a: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98" name="Google Shape;298;g9660c5376a_0_5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9660c5376a_0_6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9660c5376a_0_6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i="1" lang="sv-SE" sz="1000">
                <a:solidFill>
                  <a:srgbClr val="0000FF"/>
                </a:solidFill>
                <a:latin typeface="Arial"/>
                <a:ea typeface="Arial"/>
                <a:cs typeface="Arial"/>
                <a:sym typeface="Arial"/>
              </a:rPr>
              <a:t>During Requirements analysis, </a:t>
            </a:r>
            <a:r>
              <a:rPr lang="sv-SE" sz="1000">
                <a:solidFill>
                  <a:srgbClr val="131413"/>
                </a:solidFill>
                <a:latin typeface="Arial"/>
                <a:ea typeface="Arial"/>
                <a:cs typeface="Arial"/>
                <a:sym typeface="Arial"/>
              </a:rPr>
              <a:t>we solicit the customer’s requirements through interviews and document analysis. We can build on the knowledge gathered during domain analysis. There, we already identified possible requirements in the domain, so we try to map the customer’s requirements to those identified earlier during domain analysis. Ideally, requirements analysis can be reduced to the selection of existing features, such that a product can be assembled using reusable assets. If a customer’s requirement cannot be mapped to one or more existing features, we can do one of three things. </a:t>
            </a:r>
            <a:r>
              <a:rPr b="1" lang="sv-SE" sz="1000">
                <a:latin typeface="Arial"/>
                <a:ea typeface="Arial"/>
                <a:cs typeface="Arial"/>
                <a:sym typeface="Arial"/>
              </a:rPr>
              <a:t>We can decide</a:t>
            </a:r>
            <a:r>
              <a:rPr lang="sv-SE" sz="1000">
                <a:latin typeface="Arial"/>
                <a:ea typeface="Arial"/>
                <a:cs typeface="Arial"/>
                <a:sym typeface="Arial"/>
              </a:rPr>
              <a:t> that the requirement is out of scope. Not our job.  </a:t>
            </a:r>
            <a:r>
              <a:rPr b="1" lang="sv-SE" sz="1000">
                <a:latin typeface="Arial"/>
                <a:ea typeface="Arial"/>
                <a:cs typeface="Arial"/>
                <a:sym typeface="Arial"/>
              </a:rPr>
              <a:t>2)</a:t>
            </a:r>
            <a:r>
              <a:rPr lang="sv-SE" sz="1000">
                <a:latin typeface="Arial"/>
                <a:ea typeface="Arial"/>
                <a:cs typeface="Arial"/>
                <a:sym typeface="Arial"/>
              </a:rPr>
              <a:t> We can assemble the next best product without this feature and extend with custom extensions. We invest additional implementation effort during application engineering, which may not be integrated back into the product line. </a:t>
            </a:r>
            <a:r>
              <a:rPr b="1" lang="sv-SE" sz="1000">
                <a:latin typeface="Arial"/>
                <a:ea typeface="Arial"/>
                <a:cs typeface="Arial"/>
                <a:sym typeface="Arial"/>
              </a:rPr>
              <a:t>Or 3) </a:t>
            </a:r>
            <a:r>
              <a:rPr lang="sv-SE" sz="1000">
                <a:latin typeface="Arial"/>
                <a:ea typeface="Arial"/>
                <a:cs typeface="Arial"/>
                <a:sym typeface="Arial"/>
              </a:rPr>
              <a:t>we can decide to change our product line and include the additional requirements as new features or new variation points.Additional work on a single product  is cheaper in the short term than developing a new feature for all future products, but it may be of benefit in the long term to add it to the product line for all products.</a:t>
            </a:r>
            <a:r>
              <a:rPr b="1" lang="sv-SE" sz="1000">
                <a:latin typeface="Arial"/>
                <a:ea typeface="Arial"/>
                <a:cs typeface="Arial"/>
                <a:sym typeface="Arial"/>
              </a:rPr>
              <a:t> In our embedded database exampl</a:t>
            </a:r>
            <a:r>
              <a:rPr lang="sv-SE" sz="1000">
                <a:latin typeface="Arial"/>
                <a:ea typeface="Arial"/>
                <a:cs typeface="Arial"/>
                <a:sym typeface="Arial"/>
              </a:rPr>
              <a:t>e, </a:t>
            </a:r>
            <a:r>
              <a:rPr lang="sv-SE" sz="1000">
                <a:solidFill>
                  <a:srgbClr val="131413"/>
                </a:solidFill>
                <a:latin typeface="Arial"/>
                <a:ea typeface="Arial"/>
                <a:cs typeface="Arial"/>
                <a:sym typeface="Arial"/>
              </a:rPr>
              <a:t>Suppose we have a database product line with features for query processing and transaction support. If, during requirements analysis, we learn that a customer wants a</a:t>
            </a:r>
            <a:r>
              <a:rPr lang="sv-SE" sz="1000">
                <a:solidFill>
                  <a:srgbClr val="131413"/>
                </a:solidFill>
                <a:latin typeface="Arial"/>
                <a:ea typeface="Arial"/>
                <a:cs typeface="Arial"/>
                <a:sym typeface="Arial"/>
              </a:rPr>
              <a:t>n SQL-based, </a:t>
            </a:r>
            <a:r>
              <a:rPr lang="sv-SE" sz="1000">
                <a:solidFill>
                  <a:srgbClr val="131413"/>
                </a:solidFill>
                <a:latin typeface="Arial"/>
                <a:ea typeface="Arial"/>
                <a:cs typeface="Arial"/>
                <a:sym typeface="Arial"/>
              </a:rPr>
              <a:t>multi-user</a:t>
            </a:r>
            <a:r>
              <a:rPr lang="sv-SE" sz="1000">
                <a:solidFill>
                  <a:srgbClr val="131413"/>
                </a:solidFill>
                <a:latin typeface="Arial"/>
                <a:ea typeface="Arial"/>
                <a:cs typeface="Arial"/>
                <a:sym typeface="Arial"/>
              </a:rPr>
              <a:t>, client- server</a:t>
            </a:r>
            <a:r>
              <a:rPr lang="sv-SE" sz="1000">
                <a:solidFill>
                  <a:srgbClr val="131413"/>
                </a:solidFill>
                <a:latin typeface="Arial"/>
                <a:ea typeface="Arial"/>
                <a:cs typeface="Arial"/>
                <a:sym typeface="Arial"/>
              </a:rPr>
              <a:t> environment</a:t>
            </a:r>
            <a:r>
              <a:rPr lang="sv-SE" sz="1000">
                <a:solidFill>
                  <a:srgbClr val="131413"/>
                </a:solidFill>
                <a:latin typeface="Arial"/>
                <a:ea typeface="Arial"/>
                <a:cs typeface="Arial"/>
                <a:sym typeface="Arial"/>
              </a:rPr>
              <a:t>,</a:t>
            </a:r>
            <a:r>
              <a:rPr lang="sv-SE" sz="1000">
                <a:solidFill>
                  <a:srgbClr val="131413"/>
                </a:solidFill>
                <a:latin typeface="Arial"/>
                <a:ea typeface="Arial"/>
                <a:cs typeface="Arial"/>
                <a:sym typeface="Arial"/>
              </a:rPr>
              <a:t> we can map some of these requirements to existing features for query processing and transaction support. However, we might not support a multi-user environment. We could add that to this one product, or we could revisit our platform and add multi-user support as a feature for the whole product line.</a:t>
            </a:r>
            <a:endParaRPr/>
          </a:p>
        </p:txBody>
      </p:sp>
      <p:sp>
        <p:nvSpPr>
          <p:cNvPr id="307" name="Google Shape;307;g9660c5376a_0_6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9660c5376a_0_6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9660c5376a_0_6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sv-SE" sz="1000">
                <a:solidFill>
                  <a:srgbClr val="131413"/>
                </a:solidFill>
                <a:latin typeface="Arial"/>
                <a:ea typeface="Arial"/>
                <a:cs typeface="Arial"/>
                <a:sym typeface="Arial"/>
              </a:rPr>
              <a:t>After identifying features, we want to implement them in the form of reusable artifacts. Domain implementation targets the solution space, as we are now working in technical terms - code structures, architecture, classes - to the domain requirements. The implementation process requiores several considerations beyond just writing code. First, we need to select a general implementation strategy to be able to reuse these assets. For example, we could include or exclude variable code conditionally at compile-time or activate/deactivate specific features at runtime. Or build a framework with plug-ins that can be combined on demand. Depending on the implementation strategy, we might need to prepare the design and code such that we can hook in feature implementations. </a:t>
            </a:r>
            <a:r>
              <a:rPr lang="sv-SE" sz="1000">
                <a:solidFill>
                  <a:srgbClr val="131413"/>
                </a:solidFill>
                <a:latin typeface="Arial"/>
                <a:ea typeface="Arial"/>
                <a:cs typeface="Arial"/>
                <a:sym typeface="Arial"/>
              </a:rPr>
              <a:t>How</a:t>
            </a:r>
            <a:r>
              <a:rPr lang="sv-SE" sz="1000">
                <a:solidFill>
                  <a:srgbClr val="131413"/>
                </a:solidFill>
                <a:latin typeface="Arial"/>
                <a:ea typeface="Arial"/>
                <a:cs typeface="Arial"/>
                <a:sym typeface="Arial"/>
              </a:rPr>
              <a:t> do we register specific assets to the system for a particular product. </a:t>
            </a:r>
            <a:endParaRPr/>
          </a:p>
        </p:txBody>
      </p:sp>
      <p:sp>
        <p:nvSpPr>
          <p:cNvPr id="316" name="Google Shape;316;g9660c5376a_0_6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9660c5376a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9660c5376a_0_6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100">
                <a:latin typeface="Arial"/>
                <a:ea typeface="Arial"/>
                <a:cs typeface="Arial"/>
                <a:sym typeface="Arial"/>
              </a:rPr>
              <a:t>Finally, we build the concrete product from reusable assets, adding any additional custom implementation necessary. </a:t>
            </a:r>
            <a:r>
              <a:rPr lang="sv-SE" sz="1000">
                <a:solidFill>
                  <a:srgbClr val="131413"/>
                </a:solidFill>
                <a:latin typeface="Arial"/>
                <a:ea typeface="Arial"/>
                <a:cs typeface="Arial"/>
                <a:sym typeface="Arial"/>
              </a:rPr>
              <a:t>Ideally, a produc can be composed solely using the assets we already developed.In most cases, many parts of the implementation have been prepared already and can be reused, but the combination of the artifacts requires some manual work, in which developers still have to write glue code to connect the assets and to patch up the gaps. The resulting product usually has to be verified before being delivered to a customer by running tests derived from artifacts during domain engineering. </a:t>
            </a:r>
            <a:r>
              <a:rPr lang="sv-SE" sz="1100">
                <a:latin typeface="Arial"/>
                <a:ea typeface="Arial"/>
                <a:cs typeface="Arial"/>
                <a:sym typeface="Arial"/>
              </a:rPr>
              <a:t>	</a:t>
            </a:r>
            <a:endParaRPr/>
          </a:p>
        </p:txBody>
      </p:sp>
      <p:sp>
        <p:nvSpPr>
          <p:cNvPr id="325" name="Google Shape;325;g9660c5376a_0_6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9660c5376a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9660c5376a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337" name="Google Shape;337;g9660c5376a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9660c5376a_0_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9660c5376a_0_4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latin typeface="Arial"/>
                <a:ea typeface="Arial"/>
                <a:cs typeface="Arial"/>
                <a:sym typeface="Arial"/>
              </a:rPr>
              <a:t>Let’s bring all of this together. Domain engineering focuses on the development of reusable assets. Domain engineering continues as long as the product line exists, so the underlying development process must be able to cope with long-term, highly complex system development.  Application engineering focuses on the development of the individual systems on top of the platform. A large part of development effort is moved to domain engineering,so application engineering won’t need to cope with so much complexity and development will not span so much time as in domain engineering. Application engineering is directly involved with the customer and will often need to deal with much more rapid changes than in domain engineering. As a consequence, a development process that is able to cope rapidly with changes is required. </a:t>
            </a:r>
            <a:endParaRPr/>
          </a:p>
        </p:txBody>
      </p:sp>
      <p:sp>
        <p:nvSpPr>
          <p:cNvPr id="344" name="Google Shape;344;g9660c5376a_0_4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class is, to some extent, structured like a software development process, We will talk about requirements and design, then testing, for software product lines and other complex reuse or modularity-driven systems. So, as a starting point, we’re going to begin with the development process itself. Not the basics, agile vs waterfall vs spiral, etc, but some considerations and planning and adaptation of traditional development phases that need to take place to create SPLs or similar systems. We will (1)(a process of developing Software Product Lines and other complex systems) (rest)</a:t>
            </a:r>
            <a:endParaRPr/>
          </a:p>
        </p:txBody>
      </p:sp>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9660c5376a_0_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9660c5376a_0_4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latin typeface="Arial"/>
                <a:ea typeface="Arial"/>
                <a:cs typeface="Arial"/>
                <a:sym typeface="Arial"/>
              </a:rPr>
              <a:t>The activities within domain engineering are :  1) Product management defines the products we </a:t>
            </a:r>
            <a:r>
              <a:rPr lang="sv-SE" sz="1000">
                <a:latin typeface="Arial"/>
                <a:ea typeface="Arial"/>
                <a:cs typeface="Arial"/>
                <a:sym typeface="Arial"/>
              </a:rPr>
              <a:t>will</a:t>
            </a:r>
            <a:r>
              <a:rPr lang="sv-SE" sz="1000">
                <a:latin typeface="Arial"/>
                <a:ea typeface="Arial"/>
                <a:cs typeface="Arial"/>
                <a:sym typeface="Arial"/>
              </a:rPr>
              <a:t> produce from the platform. In particular, it identifies the major commonalities and variations. 2) Domain requirements engineering: this activity produces a comprehensive analysis of the requirements for all planned products in the product line. It captures these requirements, identifies commonalities and variations and constructs an initial domain model - including specification of the variation points and features - which supports the further development steps.</a:t>
            </a:r>
            <a:endParaRPr sz="1000">
              <a:latin typeface="Arial"/>
              <a:ea typeface="Arial"/>
              <a:cs typeface="Arial"/>
              <a:sym typeface="Arial"/>
            </a:endParaRPr>
          </a:p>
        </p:txBody>
      </p:sp>
      <p:sp>
        <p:nvSpPr>
          <p:cNvPr id="353" name="Google Shape;353;g9660c5376a_0_4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9660c5376a_0_4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9660c5376a_0_4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sv-SE" sz="1100">
                <a:latin typeface="Arial"/>
                <a:ea typeface="Arial"/>
                <a:cs typeface="Arial"/>
                <a:sym typeface="Arial"/>
              </a:rPr>
              <a:t>3) </a:t>
            </a:r>
            <a:r>
              <a:rPr lang="sv-SE" sz="1000">
                <a:latin typeface="Arial"/>
                <a:ea typeface="Arial"/>
                <a:cs typeface="Arial"/>
                <a:sym typeface="Arial"/>
              </a:rPr>
              <a:t>Domain design: starting from the requirements model, this activity develops the product line architecture (the reference architecture). It provides the basis for all future implementation work.</a:t>
            </a:r>
            <a:br>
              <a:rPr lang="sv-SE" sz="1000">
                <a:latin typeface="Arial"/>
                <a:ea typeface="Arial"/>
                <a:cs typeface="Arial"/>
                <a:sym typeface="Arial"/>
              </a:rPr>
            </a:br>
            <a:r>
              <a:rPr lang="sv-SE" sz="1000">
                <a:latin typeface="Arial"/>
                <a:ea typeface="Arial"/>
                <a:cs typeface="Arial"/>
                <a:sym typeface="Arial"/>
              </a:rPr>
              <a:t>4) Domain realisation: this activity encompasses detailed implementation of the reusable assets.</a:t>
            </a:r>
            <a:br>
              <a:rPr lang="sv-SE" sz="1000">
                <a:latin typeface="Arial"/>
                <a:ea typeface="Arial"/>
                <a:cs typeface="Arial"/>
                <a:sym typeface="Arial"/>
              </a:rPr>
            </a:br>
            <a:r>
              <a:rPr lang="sv-SE" sz="1000">
                <a:latin typeface="Arial"/>
                <a:ea typeface="Arial"/>
                <a:cs typeface="Arial"/>
                <a:sym typeface="Arial"/>
              </a:rPr>
              <a:t>5) Domain testing: this aims at verifying the generic, reusable components that were implemented as a result of the previous activity. we focus on testing the assets in isolation. In addition, domain testing also generates reusable test cases that can be reused in application testing. We </a:t>
            </a:r>
            <a:r>
              <a:rPr lang="sv-SE" sz="1000">
                <a:solidFill>
                  <a:srgbClr val="4F4F4F"/>
                </a:solidFill>
                <a:latin typeface="Arial"/>
                <a:ea typeface="Arial"/>
                <a:cs typeface="Arial"/>
                <a:sym typeface="Arial"/>
              </a:rPr>
              <a:t>must be careful to verify these assets again in the context of the concrete application</a:t>
            </a:r>
            <a:br>
              <a:rPr lang="sv-SE" sz="1000">
                <a:latin typeface="Arial"/>
                <a:ea typeface="Arial"/>
                <a:cs typeface="Arial"/>
                <a:sym typeface="Arial"/>
              </a:rPr>
            </a:br>
            <a:r>
              <a:rPr lang="sv-SE" sz="10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1200"/>
              </a:spcAft>
              <a:buNone/>
            </a:pPr>
            <a:r>
              <a:t/>
            </a:r>
            <a:endParaRPr sz="1000">
              <a:latin typeface="Arial"/>
              <a:ea typeface="Arial"/>
              <a:cs typeface="Arial"/>
              <a:sym typeface="Arial"/>
            </a:endParaRPr>
          </a:p>
        </p:txBody>
      </p:sp>
      <p:sp>
        <p:nvSpPr>
          <p:cNvPr id="363" name="Google Shape;363;g9660c5376a_0_4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9660c5376a_0_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9660c5376a_0_4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latin typeface="Arial"/>
                <a:ea typeface="Arial"/>
                <a:cs typeface="Arial"/>
                <a:sym typeface="Arial"/>
              </a:rPr>
              <a:t>Application engineering, then, consists of the following activities: 1) Application Requirements Engineering: This aims at identifying the spe- cific requirements for an individual product, while trying to stay as close as possible to the existing product line infrastructure. 2) Application Design: This activity derives an instance of the reference ar- chitecture, which conforms to the requirements identified in the previous step. On top of this product-specific adaptations are designed. </a:t>
            </a:r>
            <a:endParaRPr sz="1000">
              <a:latin typeface="Arial"/>
              <a:ea typeface="Arial"/>
              <a:cs typeface="Arial"/>
              <a:sym typeface="Arial"/>
            </a:endParaRPr>
          </a:p>
        </p:txBody>
      </p:sp>
      <p:sp>
        <p:nvSpPr>
          <p:cNvPr id="373" name="Google Shape;373;g9660c5376a_0_4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9660c5376a_0_4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9660c5376a_0_4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sv-SE" sz="1100">
                <a:latin typeface="Arial"/>
                <a:ea typeface="Arial"/>
                <a:cs typeface="Arial"/>
                <a:sym typeface="Arial"/>
              </a:rPr>
              <a:t>3) </a:t>
            </a:r>
            <a:r>
              <a:rPr lang="sv-SE" sz="1000">
                <a:latin typeface="Arial"/>
                <a:ea typeface="Arial"/>
                <a:cs typeface="Arial"/>
                <a:sym typeface="Arial"/>
              </a:rPr>
              <a:t>Application Realisation: Based on the available requirements and architec- ture, the final implementation of the product is designed and developed. This includes reuse and configuration of existing components as well as building new components corresponding to product-specific functionality. 4) Application Testing: In this step, the final product is verfiied against the application requirements. Similar to the previous steps, this builds on reusable assets from the corresponding domain activity. So, we integrate reused components into the new system, test new components, and test the integration of all components.</a:t>
            </a: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1200"/>
              </a:spcAft>
              <a:buNone/>
            </a:pPr>
            <a:r>
              <a:t/>
            </a:r>
            <a:endParaRPr sz="1000">
              <a:latin typeface="Arial"/>
              <a:ea typeface="Arial"/>
              <a:cs typeface="Arial"/>
              <a:sym typeface="Arial"/>
            </a:endParaRPr>
          </a:p>
        </p:txBody>
      </p:sp>
      <p:sp>
        <p:nvSpPr>
          <p:cNvPr id="383" name="Google Shape;383;g9660c5376a_0_4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72a5f6c6dd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72a5f6c6dd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Let’s talk about the most common way to </a:t>
            </a:r>
            <a:r>
              <a:rPr lang="sv-SE" sz="1100">
                <a:solidFill>
                  <a:srgbClr val="000000"/>
                </a:solidFill>
                <a:latin typeface="Arial"/>
                <a:ea typeface="Arial"/>
                <a:cs typeface="Arial"/>
                <a:sym typeface="Arial"/>
              </a:rPr>
              <a:t>model</a:t>
            </a:r>
            <a:r>
              <a:rPr lang="sv-SE" sz="1100">
                <a:solidFill>
                  <a:srgbClr val="000000"/>
                </a:solidFill>
                <a:latin typeface="Arial"/>
                <a:ea typeface="Arial"/>
                <a:cs typeface="Arial"/>
                <a:sym typeface="Arial"/>
              </a:rPr>
              <a:t> the domain, what are called Feature Diagrams</a:t>
            </a:r>
            <a:endParaRPr/>
          </a:p>
        </p:txBody>
      </p:sp>
      <p:sp>
        <p:nvSpPr>
          <p:cNvPr id="393" name="Google Shape;393;g172a5f6c6dd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72a5f6c6dd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72a5f6c6dd_0_1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feature model documents the features of a product line and their relationships.  Any end-user-visible characteristic or behavior of a system is a feature, but we are usually referring to a function of the software. A feature can be mandatory - always part of a product, mandatory in some circumstances - so, mandatory based on the other features we select -  or optionally selected. A feature can be connected to another feature through different relationships, and </a:t>
            </a:r>
            <a:r>
              <a:rPr lang="sv-SE" sz="1000">
                <a:solidFill>
                  <a:srgbClr val="131413"/>
                </a:solidFill>
                <a:latin typeface="Arial"/>
                <a:ea typeface="Arial"/>
                <a:cs typeface="Arial"/>
                <a:sym typeface="Arial"/>
              </a:rPr>
              <a:t>Features are not always freely combinable. Not all features may be compatible, and some features may require the presence of other features (for example, “</a:t>
            </a:r>
            <a:r>
              <a:rPr lang="sv-SE" sz="800">
                <a:solidFill>
                  <a:srgbClr val="4F4F4F"/>
                </a:solidFill>
                <a:latin typeface="Arial"/>
                <a:ea typeface="Arial"/>
                <a:cs typeface="Arial"/>
                <a:sym typeface="Arial"/>
              </a:rPr>
              <a:t>A </a:t>
            </a:r>
            <a:r>
              <a:rPr lang="sv-SE" sz="1000">
                <a:solidFill>
                  <a:srgbClr val="131413"/>
                </a:solidFill>
                <a:latin typeface="Arial"/>
                <a:ea typeface="Arial"/>
                <a:cs typeface="Arial"/>
                <a:sym typeface="Arial"/>
              </a:rPr>
              <a:t>must always be selected” and “</a:t>
            </a:r>
            <a:r>
              <a:rPr lang="sv-SE" sz="800">
                <a:solidFill>
                  <a:srgbClr val="4F4F4F"/>
                </a:solidFill>
                <a:latin typeface="Arial"/>
                <a:ea typeface="Arial"/>
                <a:cs typeface="Arial"/>
                <a:sym typeface="Arial"/>
              </a:rPr>
              <a:t>B </a:t>
            </a:r>
            <a:r>
              <a:rPr lang="sv-SE" sz="1000">
                <a:solidFill>
                  <a:srgbClr val="131413"/>
                </a:solidFill>
                <a:latin typeface="Arial"/>
                <a:ea typeface="Arial"/>
                <a:cs typeface="Arial"/>
                <a:sym typeface="Arial"/>
              </a:rPr>
              <a:t>implies </a:t>
            </a:r>
            <a:r>
              <a:rPr lang="sv-SE" sz="800">
                <a:solidFill>
                  <a:srgbClr val="4F4F4F"/>
                </a:solidFill>
                <a:latin typeface="Arial"/>
                <a:ea typeface="Arial"/>
                <a:cs typeface="Arial"/>
                <a:sym typeface="Arial"/>
              </a:rPr>
              <a:t>C</a:t>
            </a:r>
            <a:r>
              <a:rPr lang="sv-SE" sz="1000">
                <a:solidFill>
                  <a:srgbClr val="131413"/>
                </a:solidFill>
                <a:latin typeface="Arial"/>
                <a:ea typeface="Arial"/>
                <a:cs typeface="Arial"/>
                <a:sym typeface="Arial"/>
              </a:rPr>
              <a:t>”). </a:t>
            </a:r>
            <a:r>
              <a:rPr lang="sv-SE"/>
              <a:t>if we select one feature for a product, this may enable the option of including a second feature. Alternatively, selecting one feature may REQUIRE the selection of a second feature. Earlier, we mentioned variation points where we choose between different options. A variation point is a feature, with multiple options connected to it and the ability to choose one or more of these options. A </a:t>
            </a:r>
            <a:r>
              <a:rPr lang="sv-SE" sz="1000">
                <a:solidFill>
                  <a:srgbClr val="131413"/>
                </a:solidFill>
                <a:latin typeface="Arial"/>
                <a:ea typeface="Arial"/>
                <a:cs typeface="Arial"/>
                <a:sym typeface="Arial"/>
              </a:rPr>
              <a:t>feature model describes relationships between features and defines which feature selections are </a:t>
            </a:r>
            <a:r>
              <a:rPr i="1" lang="sv-SE" sz="1000">
                <a:solidFill>
                  <a:srgbClr val="0000FF"/>
                </a:solidFill>
                <a:latin typeface="Arial"/>
                <a:ea typeface="Arial"/>
                <a:cs typeface="Arial"/>
                <a:sym typeface="Arial"/>
              </a:rPr>
              <a:t>valid</a:t>
            </a:r>
            <a:r>
              <a:rPr lang="sv-SE" sz="1000">
                <a:solidFill>
                  <a:srgbClr val="131413"/>
                </a:solidFill>
                <a:latin typeface="Arial"/>
                <a:ea typeface="Arial"/>
                <a:cs typeface="Arial"/>
                <a:sym typeface="Arial"/>
              </a:rPr>
              <a:t>.</a:t>
            </a:r>
            <a:endParaRPr/>
          </a:p>
        </p:txBody>
      </p:sp>
      <p:sp>
        <p:nvSpPr>
          <p:cNvPr id="400" name="Google Shape;400;g172a5f6c6dd_0_1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72a5f6c6dd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72a5f6c6dd_0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identify features for your product line, you must think carefully about the domain you are trying to capture. The first step is to consider functionality. What are the broad functions of the software, whether mandatory to all products you produce from this product line, or included in particular configurations. In cases where you will provide alternative choices, what are the options that can be selected from? In some cases, you may also want to capture non-functional aspects of the system as well, especially if those can vary. For example, one can often trade accuracy and precision of the result of a calculation for more battery life. In this case, you might consider “precision mode” and “battery-preserving mode” as features that could be selected, naturally in opposition to each other - they would be options for a variation point perhaps regarding energy consumption. Or, we might have settings for how often data is written to the disk, prioritizing memory usage versus disk usage.  One of the most important characteristics of a good feature is that it needs to represent a distinct and well-understood aspect of the system. Good features need to precisely describe customer-relevant functionality. It should not be something that is vague to either customers or developers.</a:t>
            </a:r>
            <a:endParaRPr/>
          </a:p>
        </p:txBody>
      </p:sp>
      <p:sp>
        <p:nvSpPr>
          <p:cNvPr id="408" name="Google Shape;408;g172a5f6c6dd_0_1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72a5f6c6dd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72a5f6c6dd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feature is more than a name; in domain modeling, one has to look at other properties of features. Here is an (incomplete) list of potential information that domain experts can collect on features that may impact modeling:</a:t>
            </a:r>
            <a:endParaRPr/>
          </a:p>
          <a:p>
            <a:pPr indent="0" lvl="0" marL="0" rtl="0" algn="l">
              <a:spcBef>
                <a:spcPts val="0"/>
              </a:spcBef>
              <a:spcAft>
                <a:spcPts val="0"/>
              </a:spcAft>
              <a:buNone/>
            </a:pPr>
            <a:r>
              <a:rPr lang="sv-SE"/>
              <a:t>Description of a feature and its corresponding (set of) requirements, Relationship to other features, especially hierarchy, order, and grouping, External dependencies, such as required hardware resources or external software libraries, Configuration knowledge, such as ‘activated by default’, Constraints, such as “requires feature X and excludes feature Y”, All kinds of behavioral specifications, including invariants and pre- and postcon-ditions, Known effects on non-functional properties, such as “improves performance and increases energy consumption”, Additional attributes, such as numbers and textual parameters, used for further customization during product generation, and Potential feature interactions</a:t>
            </a:r>
            <a:endParaRPr/>
          </a:p>
          <a:p>
            <a:pPr indent="0" lvl="0" marL="0" rtl="0" algn="l">
              <a:spcBef>
                <a:spcPts val="0"/>
              </a:spcBef>
              <a:spcAft>
                <a:spcPts val="0"/>
              </a:spcAft>
              <a:buNone/>
            </a:pPr>
            <a:r>
              <a:t/>
            </a:r>
            <a:endParaRPr/>
          </a:p>
        </p:txBody>
      </p:sp>
      <p:sp>
        <p:nvSpPr>
          <p:cNvPr id="416" name="Google Shape;416;g172a5f6c6dd_0_1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72a5f6c6dd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72a5f6c6dd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 diagrams are a visual representation, whose elements also have meaning in propositional logic. Feature diagrams define a feature model as a hierarchy of features and constraints among them. It is a tree whose nodes are labeled with feature names. Different notations convey parent–child relationships between features and their constraints. </a:t>
            </a:r>
            <a:r>
              <a:rPr lang="sv-SE" sz="1000">
                <a:solidFill>
                  <a:srgbClr val="131413"/>
                </a:solidFill>
                <a:latin typeface="Arial"/>
                <a:ea typeface="Arial"/>
                <a:cs typeface="Arial"/>
                <a:sym typeface="Arial"/>
              </a:rPr>
              <a:t>If a feature </a:t>
            </a:r>
            <a:r>
              <a:rPr lang="sv-SE" sz="900">
                <a:latin typeface="Arial"/>
                <a:ea typeface="Arial"/>
                <a:cs typeface="Arial"/>
                <a:sym typeface="Arial"/>
              </a:rPr>
              <a:t>f </a:t>
            </a:r>
            <a:r>
              <a:rPr lang="sv-SE" sz="1000">
                <a:solidFill>
                  <a:srgbClr val="131413"/>
                </a:solidFill>
                <a:latin typeface="Arial"/>
                <a:ea typeface="Arial"/>
                <a:cs typeface="Arial"/>
                <a:sym typeface="Arial"/>
              </a:rPr>
              <a:t>is a child of another feature </a:t>
            </a:r>
            <a:r>
              <a:rPr lang="sv-SE" sz="900">
                <a:latin typeface="Arial"/>
                <a:ea typeface="Arial"/>
                <a:cs typeface="Arial"/>
                <a:sym typeface="Arial"/>
              </a:rPr>
              <a:t>p</a:t>
            </a:r>
            <a:r>
              <a:rPr lang="sv-SE" sz="1000">
                <a:solidFill>
                  <a:srgbClr val="131413"/>
                </a:solidFill>
                <a:latin typeface="Arial"/>
                <a:ea typeface="Arial"/>
                <a:cs typeface="Arial"/>
                <a:sym typeface="Arial"/>
              </a:rPr>
              <a:t>, </a:t>
            </a:r>
            <a:r>
              <a:rPr lang="sv-SE" sz="900">
                <a:latin typeface="Arial"/>
                <a:ea typeface="Arial"/>
                <a:cs typeface="Arial"/>
                <a:sym typeface="Arial"/>
              </a:rPr>
              <a:t>f </a:t>
            </a:r>
            <a:r>
              <a:rPr lang="sv-SE" sz="1000">
                <a:solidFill>
                  <a:srgbClr val="131413"/>
                </a:solidFill>
                <a:latin typeface="Arial"/>
                <a:ea typeface="Arial"/>
                <a:cs typeface="Arial"/>
                <a:sym typeface="Arial"/>
              </a:rPr>
              <a:t>can be selected only when </a:t>
            </a:r>
            <a:r>
              <a:rPr lang="sv-SE" sz="900">
                <a:latin typeface="Arial"/>
                <a:ea typeface="Arial"/>
                <a:cs typeface="Arial"/>
                <a:sym typeface="Arial"/>
              </a:rPr>
              <a:t>p </a:t>
            </a:r>
            <a:r>
              <a:rPr lang="sv-SE" sz="1000">
                <a:solidFill>
                  <a:srgbClr val="131413"/>
                </a:solidFill>
                <a:latin typeface="Arial"/>
                <a:ea typeface="Arial"/>
                <a:cs typeface="Arial"/>
                <a:sym typeface="Arial"/>
              </a:rPr>
              <a:t>is also selected. Typically, a feature diagram includes mutual relations between features. For example, the parent feature denotes a more general concept and the child a specialization. For example, the parent might be “Sensor” - a abstract concept, and a child might be “RADAR” a specific kind of sensor. </a:t>
            </a:r>
            <a:r>
              <a:rPr lang="sv-SE"/>
              <a:t>On the left, </a:t>
            </a:r>
            <a:r>
              <a:rPr lang="sv-SE">
                <a:solidFill>
                  <a:srgbClr val="4F4F4F"/>
                </a:solidFill>
              </a:rPr>
              <a:t>The parent node is labeled with p, the child node with f.  If a feature f is a child of another feature p, f can be selected only when p is also selected. </a:t>
            </a:r>
            <a:r>
              <a:rPr lang="sv-SE"/>
              <a:t>Mandatory and optional features are distinguished by a small circle on the child node—a filled bullet denotes a mandatory feature, whereas an empty bullet denotes an optional feature. </a:t>
            </a:r>
            <a:endParaRPr>
              <a:solidFill>
                <a:srgbClr val="4F4F4F"/>
              </a:solidFill>
            </a:endParaRPr>
          </a:p>
        </p:txBody>
      </p:sp>
      <p:sp>
        <p:nvSpPr>
          <p:cNvPr id="424" name="Google Shape;424;g172a5f6c6dd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72a5f6c6dd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72a5f6c6dd_0_1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solidFill>
                  <a:srgbClr val="131413"/>
                </a:solidFill>
                <a:latin typeface="Arial"/>
                <a:ea typeface="Arial"/>
                <a:cs typeface="Arial"/>
                <a:sym typeface="Arial"/>
              </a:rPr>
              <a:t>Specific graphical elements define additional constraints, if the child features of a common parent cannot be selected independently.  The top and bottom right show graphical notations for disjunctive combinations. </a:t>
            </a:r>
            <a:r>
              <a:rPr lang="sv-SE">
                <a:solidFill>
                  <a:srgbClr val="4F4F4F"/>
                </a:solidFill>
              </a:rPr>
              <a:t>On the top right, the edges between a parent feature and a group of child features are connected via an empty arc. This graphical element denotes a choice of exactly one feature out of the group (that is, choose one from {f1 ... fn}). In propositional logic, it is an xor statement, choose exactly one. This construct is called alternative or mutually exclusive choice. </a:t>
            </a:r>
            <a:r>
              <a:rPr lang="sv-SE" sz="1100">
                <a:latin typeface="Arial"/>
                <a:ea typeface="Arial"/>
                <a:cs typeface="Arial"/>
                <a:sym typeface="Arial"/>
              </a:rPr>
              <a:t>T</a:t>
            </a:r>
            <a:r>
              <a:rPr lang="sv-SE" sz="1000">
                <a:solidFill>
                  <a:srgbClr val="131413"/>
                </a:solidFill>
                <a:latin typeface="Arial"/>
                <a:ea typeface="Arial"/>
                <a:cs typeface="Arial"/>
                <a:sym typeface="Arial"/>
              </a:rPr>
              <a:t>ypical examples of exclusive disjunctions of features are different implementations of the same functionality or different technical platforms such as the choice of the supported operating system. </a:t>
            </a:r>
            <a:r>
              <a:rPr lang="sv-SE">
                <a:solidFill>
                  <a:srgbClr val="4F4F4F"/>
                </a:solidFill>
              </a:rPr>
              <a:t>The bottom right shows child features connected via a filled arc. This graphical element denotes an unrestricted choice of one or more features out of a feature group. It is chosen if, at least, one feature of the collection has to be selected, but there are no other restrictions. Mathematically, it denotes an inclusive disjunction (an or statement).</a:t>
            </a:r>
            <a:endParaRPr>
              <a:solidFill>
                <a:srgbClr val="4F4F4F"/>
              </a:solidFill>
            </a:endParaRPr>
          </a:p>
        </p:txBody>
      </p:sp>
      <p:sp>
        <p:nvSpPr>
          <p:cNvPr id="435" name="Google Shape;435;g172a5f6c6dd_0_1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9660c5376a_0_6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 name="Google Shape;98;g9660c5376a_0_6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So, let’s talk about the design process for such systems. </a:t>
            </a:r>
            <a:endParaRPr/>
          </a:p>
        </p:txBody>
      </p:sp>
      <p:sp>
        <p:nvSpPr>
          <p:cNvPr id="99" name="Google Shape;99;g9660c5376a_0_6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72a5f6c6dd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72a5f6c6dd_0_1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notational elements of feature diagrams support a natural description of a wide range of variability options, but not all. More general restrictions are needed in the form of propositional logic constraints. Typical constraints are implications between features located in different parts of the feature hierarchy, for example, to express that a certain algorithm requires a special data structure or that a certain function is not available for a certain operating system. Those additional constraints may span large parts of the feature diagrams and so we call them cross-tree constraints. for example, For embedded data management, storing an explicit data dictionary requires the support of the String data type to store attribute names (2), or For a graph library, a typical cross-tree constraint would be that the computation of minimal spanning trees requires undirected, weighted edges to be supported (4). LArgely, we will focus on named Boolean features as an introduction, but non-Boolean features or attributes of features may also be of interest. For example, in a system supporting parallelization, the number of supported processes may lead to different products, and we might have constraints defined over the number of processes</a:t>
            </a:r>
            <a:endParaRPr/>
          </a:p>
        </p:txBody>
      </p:sp>
      <p:sp>
        <p:nvSpPr>
          <p:cNvPr id="448" name="Google Shape;448;g172a5f6c6dd_0_1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72a5f6c6dd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72a5f6c6dd_0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do some examples. We’ll start with a system for data management. As I mentioned, a feature diagram is arranged hierarchically, with groups of features, features related to those, then features related to the next layer, and so on. We start with a top node, which just represents the system itself that we are building and not a feature of that system. Now, as I mentioned, we tend to move from the more abstract or general down to more concrete and specialized, so for the second layer (click), we have three very abstract concepts. These are not necessarily concrete features, but will - as we will see shortly - represent independent types of functionality that we have in the system. We have functionality related to access, storage, and operating system interfacing. All three of these have filled circles, indicating that they are mandatory. no matter what, we will have some kind of functionality related to these three.</a:t>
            </a:r>
            <a:endParaRPr/>
          </a:p>
        </p:txBody>
      </p:sp>
      <p:sp>
        <p:nvSpPr>
          <p:cNvPr id="456" name="Google Shape;456;g172a5f6c6dd_0_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72a5f6c6dd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72a5f6c6dd_0_1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Ok, let’s look at the access features. (click) At the first layer under access, we have three features. Two are optional, they have an empty circle. Some of our products may have a transaction log, some will not. Some will have an SQL engine, some will not. API have a filled circle, it is mandatory. All products will have an API. Under API, we have some options for what features the API has. (click) This is a REST API, but not all of our products will have functionality for a given command.Get is mandatory. All of our products will have an API, and that API will always let you get data. Otherwise, we may or may not include put, post, and delete. We also have some options for an SQL engine (click). This engine can have stream-based queries, and it can have relational queries. Both are optional. We can have both if we want - they are independent of each other.</a:t>
            </a:r>
            <a:endParaRPr/>
          </a:p>
        </p:txBody>
      </p:sp>
      <p:sp>
        <p:nvSpPr>
          <p:cNvPr id="472" name="Google Shape;472;g172a5f6c6dd_0_1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72a5f6c6dd_0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72a5f6c6dd_0_2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let’s look at the storage features. (click) We are going to have some form of data dictionary and some form of indexing. Both are mandatory - filled circle. (click) Now, for the data dictionary, we have two options tables or columns, you are going to store data in one of these forms. You will notice that this is an unfilled circle. That means that you must choose exactly one of these, not both, and not 0. So, the data dictionary is mandatory, and it must use either tables or columns. For indexing (click) we can index in different forms, and these are not mutually incompatible. Notice the filled circle, that means we choose one or more. We can choose List, B+-Tree, or both. Then, if we choose B+-tree, we also have some optionals features for the data structure (click). if we choose the B+-tree, We MUSt have add and search functions (filled circle). We can also have, but are not required to have, update and remove options (unfilled circle).</a:t>
            </a:r>
            <a:endParaRPr/>
          </a:p>
        </p:txBody>
      </p:sp>
      <p:sp>
        <p:nvSpPr>
          <p:cNvPr id="504" name="Google Shape;504;g172a5f6c6dd_0_2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72a5f6c6dd_0_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72a5f6c6dd_0_2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Finally, let’s look at OS interfacing. This one is pretty simple, but is another example of the unfilled fan - this is a mutually exclusive choice. You must choose exactly one of these, and not more than one. </a:t>
            </a:r>
            <a:endParaRPr/>
          </a:p>
        </p:txBody>
      </p:sp>
      <p:sp>
        <p:nvSpPr>
          <p:cNvPr id="540" name="Google Shape;540;g172a5f6c6dd_0_2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72a5f6c6dd_0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72a5f6c6dd_0_2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do another example together. Let’s say that we want to build a platform that can control the visual appearance of our website. For example, it might present different layouts on a desktop, mobile phone, and a tablet. So, one feature is a layout selector, with the options tablet, desktop, and mobile. What other features might this product line have? Think about a website that changes its functionality or appearance under different circumstances. Or one that allows personalization of the content. What are the different options that can result in different configurations of the site? (discuss)</a:t>
            </a:r>
            <a:endParaRPr/>
          </a:p>
          <a:p>
            <a:pPr indent="0" lvl="0" marL="0" rtl="0" algn="l">
              <a:spcBef>
                <a:spcPts val="0"/>
              </a:spcBef>
              <a:spcAft>
                <a:spcPts val="0"/>
              </a:spcAft>
              <a:buNone/>
            </a:pPr>
            <a:r>
              <a:rPr lang="sv-SE">
                <a:solidFill>
                  <a:srgbClr val="4F4F4F"/>
                </a:solidFill>
              </a:rPr>
              <a:t>Appearence: - images - full quality, low quality, text-only - color scheme - light mode, dark mode</a:t>
            </a:r>
            <a:endParaRPr>
              <a:solidFill>
                <a:srgbClr val="4F4F4F"/>
              </a:solidFill>
            </a:endParaRPr>
          </a:p>
          <a:p>
            <a:pPr indent="0" lvl="0" marL="0" rtl="0" algn="l">
              <a:spcBef>
                <a:spcPts val="0"/>
              </a:spcBef>
              <a:spcAft>
                <a:spcPts val="0"/>
              </a:spcAft>
              <a:buClr>
                <a:schemeClr val="dk1"/>
              </a:buClr>
              <a:buSzPts val="1100"/>
              <a:buFont typeface="Arial"/>
              <a:buNone/>
            </a:pPr>
            <a:r>
              <a:rPr lang="sv-SE">
                <a:solidFill>
                  <a:srgbClr val="4F4F4F"/>
                </a:solidFill>
              </a:rPr>
              <a:t>Content: </a:t>
            </a:r>
            <a:r>
              <a:rPr lang="sv-SE"/>
              <a:t>- cookies - all, only essential, none - advertising - targeted, non-targeted, none - languages - english, swedish, norwegian</a:t>
            </a:r>
            <a:endParaRPr/>
          </a:p>
          <a:p>
            <a:pPr indent="0" lvl="0" marL="0" rtl="0" algn="l">
              <a:spcBef>
                <a:spcPts val="0"/>
              </a:spcBef>
              <a:spcAft>
                <a:spcPts val="0"/>
              </a:spcAft>
              <a:buNone/>
            </a:pPr>
            <a:r>
              <a:rPr lang="sv-SE"/>
              <a:t>- account features - logged in, not logged in -&gt; change password, personalized content, edit account details</a:t>
            </a:r>
            <a:endParaRPr/>
          </a:p>
        </p:txBody>
      </p:sp>
      <p:sp>
        <p:nvSpPr>
          <p:cNvPr id="561" name="Google Shape;561;g172a5f6c6dd_0_2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72a5f6c6dd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72a5f6c6dd_0_2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4F4F4F"/>
                </a:solidFill>
              </a:rPr>
              <a:t>Appearence:</a:t>
            </a:r>
            <a:endParaRPr>
              <a:solidFill>
                <a:srgbClr val="4F4F4F"/>
              </a:solidFill>
            </a:endParaRPr>
          </a:p>
          <a:p>
            <a:pPr indent="0" lvl="0" marL="0" rtl="0" algn="l">
              <a:spcBef>
                <a:spcPts val="0"/>
              </a:spcBef>
              <a:spcAft>
                <a:spcPts val="0"/>
              </a:spcAft>
              <a:buNone/>
            </a:pPr>
            <a:r>
              <a:rPr lang="sv-SE">
                <a:solidFill>
                  <a:srgbClr val="4F4F4F"/>
                </a:solidFill>
              </a:rPr>
              <a:t>- images - full quality, low quality, text-only</a:t>
            </a:r>
            <a:endParaRPr>
              <a:solidFill>
                <a:srgbClr val="4F4F4F"/>
              </a:solidFill>
            </a:endParaRPr>
          </a:p>
          <a:p>
            <a:pPr indent="0" lvl="0" marL="0" rtl="0" algn="l">
              <a:spcBef>
                <a:spcPts val="0"/>
              </a:spcBef>
              <a:spcAft>
                <a:spcPts val="0"/>
              </a:spcAft>
              <a:buNone/>
            </a:pPr>
            <a:r>
              <a:rPr lang="sv-SE">
                <a:solidFill>
                  <a:srgbClr val="4F4F4F"/>
                </a:solidFill>
              </a:rPr>
              <a:t>- color scheme - light mode, dark mode</a:t>
            </a:r>
            <a:endParaRPr>
              <a:solidFill>
                <a:srgbClr val="4F4F4F"/>
              </a:solidFill>
            </a:endParaRPr>
          </a:p>
          <a:p>
            <a:pPr indent="0" lvl="0" marL="0" rtl="0" algn="l">
              <a:spcBef>
                <a:spcPts val="0"/>
              </a:spcBef>
              <a:spcAft>
                <a:spcPts val="0"/>
              </a:spcAft>
              <a:buNone/>
            </a:pPr>
            <a:r>
              <a:t/>
            </a:r>
            <a:endParaRPr/>
          </a:p>
        </p:txBody>
      </p:sp>
      <p:sp>
        <p:nvSpPr>
          <p:cNvPr id="581" name="Google Shape;581;g172a5f6c6dd_0_2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72a5f6c6dd_0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72a5f6c6dd_0_3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4F4F4F"/>
                </a:solidFill>
              </a:rPr>
              <a:t>Content:</a:t>
            </a:r>
            <a:endParaRPr>
              <a:solidFill>
                <a:srgbClr val="4F4F4F"/>
              </a:solidFill>
            </a:endParaRPr>
          </a:p>
          <a:p>
            <a:pPr indent="0" lvl="0" marL="0" rtl="0" algn="l">
              <a:spcBef>
                <a:spcPts val="0"/>
              </a:spcBef>
              <a:spcAft>
                <a:spcPts val="0"/>
              </a:spcAft>
              <a:buNone/>
            </a:pPr>
            <a:r>
              <a:rPr lang="sv-SE"/>
              <a:t>- cookies - all, only essential, none</a:t>
            </a:r>
            <a:endParaRPr/>
          </a:p>
          <a:p>
            <a:pPr indent="0" lvl="0" marL="0" rtl="0" algn="l">
              <a:spcBef>
                <a:spcPts val="0"/>
              </a:spcBef>
              <a:spcAft>
                <a:spcPts val="0"/>
              </a:spcAft>
              <a:buNone/>
            </a:pPr>
            <a:r>
              <a:rPr lang="sv-SE"/>
              <a:t>- advertising - targeted, non-targeted, none</a:t>
            </a:r>
            <a:endParaRPr/>
          </a:p>
          <a:p>
            <a:pPr indent="0" lvl="0" marL="0" rtl="0" algn="l">
              <a:spcBef>
                <a:spcPts val="0"/>
              </a:spcBef>
              <a:spcAft>
                <a:spcPts val="0"/>
              </a:spcAft>
              <a:buNone/>
            </a:pPr>
            <a:r>
              <a:rPr lang="sv-SE"/>
              <a:t>- languages - english, swedish, norwegian</a:t>
            </a:r>
            <a:endParaRPr/>
          </a:p>
          <a:p>
            <a:pPr indent="0" lvl="0" marL="0" rtl="0" algn="l">
              <a:spcBef>
                <a:spcPts val="0"/>
              </a:spcBef>
              <a:spcAft>
                <a:spcPts val="0"/>
              </a:spcAft>
              <a:buNone/>
            </a:pPr>
            <a:r>
              <a:rPr lang="sv-SE"/>
              <a:t>- account features - logged in, not logged in -&gt; change password, personalized content, edit account details</a:t>
            </a:r>
            <a:endParaRPr/>
          </a:p>
        </p:txBody>
      </p:sp>
      <p:sp>
        <p:nvSpPr>
          <p:cNvPr id="604" name="Google Shape;604;g172a5f6c6dd_0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9660c5376a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9660c5376a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72a5f6c6dd_0_4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72a5f6c6dd_0_4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g172a5f6c6dd_0_4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72a5f6c6dd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72a5f6c6dd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we develop software, there are four core activities that we pursue. We arrange these in different ways in different processes - and these activities break down into often MANY sub-activities- but we </a:t>
            </a:r>
            <a:r>
              <a:rPr lang="sv-SE"/>
              <a:t>always</a:t>
            </a:r>
            <a:r>
              <a:rPr lang="sv-SE"/>
              <a:t> do four fundamental things: requirements, design, realization, and testing. (click) In requirements, we decide what the software should do when it is done. What are its core features, what should all the outcomes of activating each feature be depending on the the specific input, and </a:t>
            </a:r>
            <a:r>
              <a:rPr lang="sv-SE"/>
              <a:t>what</a:t>
            </a:r>
            <a:r>
              <a:rPr lang="sv-SE"/>
              <a:t> constraints must the system follow when in service? We decide those during requirements. (click) We then transition to design, where we decide what the structure of the actual code should be. What are the core sub-systems within the overall system, how do those subsystems communicate and interact. Within each subsystem, what are the classes? What is each class responsible for? What is the package structure? Here, we architect the system and decide on how the </a:t>
            </a:r>
            <a:r>
              <a:rPr lang="sv-SE"/>
              <a:t>requirements</a:t>
            </a:r>
            <a:r>
              <a:rPr lang="sv-SE"/>
              <a:t> will be realized. (click) We then have to actually write the code. We do this in the realization phase. (click) Finally, in testing, we ensure the code actually does what we promised in the requirements. We execute different input against the system, record observations, and use those observations to make the argument that the system is - eventually, possibly after fixing bug after bug - finally ready to release. </a:t>
            </a:r>
            <a:r>
              <a:rPr lang="sv-SE"/>
              <a:t>This is the traditional set of activities we perform for any single piece of software.</a:t>
            </a:r>
            <a:endParaRPr/>
          </a:p>
        </p:txBody>
      </p:sp>
      <p:sp>
        <p:nvSpPr>
          <p:cNvPr id="106" name="Google Shape;106;g172a5f6c6dd_0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9660c5376a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9660c5376a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a4eb6948f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a4eb6948f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latin typeface="Arial"/>
                <a:ea typeface="Arial"/>
                <a:cs typeface="Arial"/>
                <a:sym typeface="Arial"/>
              </a:rPr>
              <a:t>In this assignment, you will create a case study examining the development of a Software Product Line (or another complex system that makes extensive use of reusable assets or external libraries, where alternative options could be chosen and configured). </a:t>
            </a:r>
            <a:r>
              <a:rPr lang="sv-SE"/>
              <a:t>Many examples of SPL development are included in the following book: Van der Linden, F. J.,Schmid, K., &amp; Rommes, E. (2007). Software product lines in action: the best industrial practicein product line engineering. Springer Science &amp; Business Media. This book is freely available indigital form from the Chalmers library.However, you are not restricted to this book (which is somewhat old). You may also feel free tofind other SPLs or complex systems that make extensive use of reusable assets and externallibraries, and create a case study on the development of those systems. </a:t>
            </a:r>
            <a:r>
              <a:rPr lang="sv-SE" sz="1000">
                <a:latin typeface="Arial"/>
                <a:ea typeface="Arial"/>
                <a:cs typeface="Arial"/>
                <a:sym typeface="Arial"/>
              </a:rPr>
              <a:t>We recommend that you search specifically for companies that produce software product lines, but you may focus on any system that was clearly engineered to manage variability of some kind (e.g., a system that can be customized by a user or for a particular customer, a system where there are many configuration options, or a system designed to be plugged into an existing framework)</a:t>
            </a:r>
            <a:endParaRPr sz="1000">
              <a:latin typeface="Arial"/>
              <a:ea typeface="Arial"/>
              <a:cs typeface="Arial"/>
              <a:sym typeface="Arial"/>
            </a:endParaRPr>
          </a:p>
          <a:p>
            <a:pPr indent="0" lvl="0" marL="0" rtl="0" algn="l">
              <a:spcBef>
                <a:spcPts val="0"/>
              </a:spcBef>
              <a:spcAft>
                <a:spcPts val="0"/>
              </a:spcAft>
              <a:buNone/>
            </a:pPr>
            <a:r>
              <a:rPr lang="sv-SE"/>
              <a:t>For example, manycompanies blog extensively about their products (i.e., Netflix - ​https://netflixtechblog.com/​ -Facebook - ​https://engineering.fb.com/​ - or Spotify - ​</a:t>
            </a:r>
            <a:r>
              <a:rPr lang="sv-SE" u="sng">
                <a:solidFill>
                  <a:schemeClr val="hlink"/>
                </a:solidFill>
                <a:hlinkClick r:id="rId2"/>
              </a:rPr>
              <a:t>https://engineering.atspotify.com/​</a:t>
            </a:r>
            <a:r>
              <a:rPr lang="sv-SE"/>
              <a:t>). </a:t>
            </a:r>
            <a:r>
              <a:rPr lang="sv-SE" sz="1100">
                <a:latin typeface="Arial"/>
                <a:ea typeface="Arial"/>
                <a:cs typeface="Arial"/>
                <a:sym typeface="Arial"/>
              </a:rPr>
              <a:t> Others have written white papers and participated in research studies (Danfoss, for example - </a:t>
            </a:r>
            <a:r>
              <a:rPr lang="sv-SE" sz="1100" u="sng">
                <a:solidFill>
                  <a:srgbClr val="1155CC"/>
                </a:solidFill>
                <a:latin typeface="Arial"/>
                <a:ea typeface="Arial"/>
                <a:cs typeface="Arial"/>
                <a:sym typeface="Arial"/>
                <a:hlinkClick r:id="rId3">
                  <a:extLst>
                    <a:ext uri="{A12FA001-AC4F-418D-AE19-62706E023703}">
                      <ahyp:hlinkClr val="tx"/>
                    </a:ext>
                  </a:extLst>
                </a:hlinkClick>
              </a:rPr>
              <a:t>https://dl.acm.org/doi/10.1145/2934466.2934491</a:t>
            </a:r>
            <a:r>
              <a:rPr lang="sv-SE" sz="1100">
                <a:latin typeface="Arial"/>
                <a:ea typeface="Arial"/>
                <a:cs typeface="Arial"/>
                <a:sym typeface="Arial"/>
              </a:rPr>
              <a:t> - as well as Bosch and pure::variants). You are encouraged to do some preliminary research before you choose a system and may choose any company and system as long as sufficient information exists to analyze the engineering choices made in the development of that system.</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670" name="Google Shape;670;ga4eb6948f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a4eb6948f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a4eb6948f4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You must ensure that sufficient information is available on the chosen system to write this report before you begin the project.Before beginning your case study, you ​must​ obtain approval from your supervisor on yourchoice of system to study. A supervisor will be assigned following completion of Assignment 0(Team Formation), so it is in your interest to form a team as quickly as possible.When requesting approval, include your primary sources of information on the chosen system. If you are unsure whether enough information is publicly available on a system you are interested in, discuss this with your supervisor.</a:t>
            </a:r>
            <a:endParaRPr/>
          </a:p>
          <a:p>
            <a:pPr indent="0" lvl="0" marL="0" rtl="0" algn="l">
              <a:spcBef>
                <a:spcPts val="0"/>
              </a:spcBef>
              <a:spcAft>
                <a:spcPts val="0"/>
              </a:spcAft>
              <a:buNone/>
            </a:pPr>
            <a:r>
              <a:rPr lang="sv-SE"/>
              <a:t>You will create a case study on the system of your choice. </a:t>
            </a:r>
            <a:r>
              <a:rPr lang="sv-SE" sz="1100">
                <a:latin typeface="Arial"/>
                <a:ea typeface="Arial"/>
                <a:cs typeface="Arial"/>
                <a:sym typeface="Arial"/>
              </a:rPr>
              <a:t>To guide your analysis, we present the following aspects regarding the system that you should consider</a:t>
            </a:r>
            <a:r>
              <a:rPr lang="sv-SE"/>
              <a:t>●Context: ​What kind of organization adopted/applied SPL or reuse-driven engineering?●Motivation:​ What motivated the transition to or adoption of a product line or reuse-driven approach?●System Type:​ For what kind of system did they apply SPL or reuse-driven engineering?</a:t>
            </a:r>
            <a:endParaRPr/>
          </a:p>
          <a:p>
            <a:pPr indent="0" lvl="0" marL="0" rtl="0" algn="l">
              <a:spcBef>
                <a:spcPts val="0"/>
              </a:spcBef>
              <a:spcAft>
                <a:spcPts val="0"/>
              </a:spcAft>
              <a:buNone/>
            </a:pPr>
            <a:r>
              <a:rPr lang="sv-SE"/>
              <a:t>●Approach:​ How did they adopt SPL or reuse-driven engineering? What practices were employed? What processes were affected, and how?●Challenges:​ What were the key technical or process challenges encountered when implementing SPL or reuse-driven engineering?●Results:​ What are the important results with regard to business, architecture, process,and organization?●Conclusions:​ What did they learn from implementing SPL or reuse-driven engineering?You may also write about other aspects of the system that you feel are relevant. </a:t>
            </a:r>
            <a:endParaRPr/>
          </a:p>
          <a:p>
            <a:pPr indent="0" lvl="0" marL="0" rtl="0" algn="l">
              <a:spcBef>
                <a:spcPts val="0"/>
              </a:spcBef>
              <a:spcAft>
                <a:spcPts val="0"/>
              </a:spcAft>
              <a:buNone/>
            </a:pPr>
            <a:r>
              <a:rPr lang="sv-SE"/>
              <a:t>In addition to documenting information found about these systems, you should reflect on the choices made by the engineers building these systems and provide your own commentary and opinions on those choices. Do you feel these were reasonable decisions? Do you see potential weaknesses in the decisions made? Are there alternatives you feel should have been considered? We do not expect you to design a perfect system, but you should discuss the work performed by these companies in the context of your own experiences or in the context of other systems that you have read about.There is not a minimum page length for this document. Quality is more important than quantity.It is important that you cover the criteria in detail, and provide your own reflections on the development of the chosen system. Any questions? Again, this is due Nov 14, but don’t wait to get started. This will take a bit of research and thought to get right. </a:t>
            </a:r>
            <a:endParaRPr/>
          </a:p>
        </p:txBody>
      </p:sp>
      <p:sp>
        <p:nvSpPr>
          <p:cNvPr id="678" name="Google Shape;678;ga4eb6948f4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72a5f6c6dd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72a5f6c6dd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product line development, we are no longer talking about a single piece of software. When we develop a product line, we intend to produce many, many specific pieces of software from a platform of common assets. Instead, we have a two life cycle model, where we perform these activities for the core platform first. This is what we call domain engineering. We plan, design, implement, and test a core architecture and core assets that can be customized and put together in different ways to create many concrete products. Then, </a:t>
            </a:r>
            <a:r>
              <a:rPr lang="sv-SE"/>
              <a:t>for each concrete product, we perform these four activities in a drastically simplified form. We call this application engineering. We create requirements, assemble assets,make any one-off changes we need, and perform product-specific testing to produce each concrete application.</a:t>
            </a:r>
            <a:endParaRPr/>
          </a:p>
        </p:txBody>
      </p:sp>
      <p:sp>
        <p:nvSpPr>
          <p:cNvPr id="117" name="Google Shape;117;g172a5f6c6dd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9660c5376a_0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9660c5376a_0_3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Four principles govern successful product line engineering, and transform these four activities in various ways. </a:t>
            </a:r>
            <a:r>
              <a:rPr lang="sv-SE" sz="1100">
                <a:latin typeface="Arial"/>
                <a:ea typeface="Arial"/>
                <a:cs typeface="Arial"/>
                <a:sym typeface="Arial"/>
              </a:rPr>
              <a:t>	V</a:t>
            </a:r>
            <a:r>
              <a:rPr lang="sv-SE" sz="1000">
                <a:latin typeface="Arial"/>
                <a:ea typeface="Arial"/>
                <a:cs typeface="Arial"/>
                <a:sym typeface="Arial"/>
              </a:rPr>
              <a:t>ariability management: individual systems are considered as variations of a common theme. This variability must be made explicit and must be systematically managed. Business-centric: software product line engineering aims at thoroughly connecting the engineering of the product line with the long-term strategy of the business. Architecture-centric: the technical side of the software must be developed in a way that allows taking advantage of similarities among the individual systems. Two-life-cycle approach: the individual systems are developed based on a software platform. These products – as well as the platform itself – must be engineered and have their individual life-cycles. Development FOR reuse comes before development WITH reuse, so we perform development based on whether it is development of assets that are part of the platform ,which takes place during domain engineering, then the development of single products that use those assets, and we refer to that lifecycle as </a:t>
            </a:r>
            <a:r>
              <a:rPr lang="sv-SE" sz="1000">
                <a:latin typeface="Arial"/>
                <a:ea typeface="Arial"/>
                <a:cs typeface="Arial"/>
                <a:sym typeface="Arial"/>
              </a:rPr>
              <a:t>application</a:t>
            </a:r>
            <a:r>
              <a:rPr lang="sv-SE" sz="1000">
                <a:latin typeface="Arial"/>
                <a:ea typeface="Arial"/>
                <a:cs typeface="Arial"/>
                <a:sym typeface="Arial"/>
              </a:rPr>
              <a:t> engineering</a:t>
            </a:r>
            <a:endParaRPr/>
          </a:p>
        </p:txBody>
      </p:sp>
      <p:sp>
        <p:nvSpPr>
          <p:cNvPr id="147" name="Google Shape;147;g9660c5376a_0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660c5376a_0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660c5376a_0_3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latin typeface="Arial"/>
                <a:ea typeface="Arial"/>
                <a:cs typeface="Arial"/>
                <a:sym typeface="Arial"/>
              </a:rPr>
              <a:t>product line engineering supports a range of products customized to differen customers or usage types. As a result, variability is a key concept. Instead of understanding each individual system all by itself, product line engineering looks at the product line as a whole and the variation among the individual systems. This variability must be defined,implemented, evolved throughout the entire lifecycle. we distinguish three main types of variability: </a:t>
            </a:r>
            <a:r>
              <a:rPr b="1" lang="sv-SE" sz="1000">
                <a:latin typeface="Arial"/>
                <a:ea typeface="Arial"/>
                <a:cs typeface="Arial"/>
                <a:sym typeface="Arial"/>
              </a:rPr>
              <a:t>Commonality</a:t>
            </a:r>
            <a:r>
              <a:rPr lang="sv-SE" sz="1000">
                <a:latin typeface="Arial"/>
                <a:ea typeface="Arial"/>
                <a:cs typeface="Arial"/>
                <a:sym typeface="Arial"/>
              </a:rPr>
              <a:t>: a characteristic common to all products in the product line. This can be requirements, code blocks (methods, to classes, to services and subsystems, any asset. This is then implemented as part of the platform. 2) </a:t>
            </a:r>
            <a:r>
              <a:rPr b="1" lang="sv-SE" sz="1000">
                <a:latin typeface="Arial"/>
                <a:ea typeface="Arial"/>
                <a:cs typeface="Arial"/>
                <a:sym typeface="Arial"/>
              </a:rPr>
              <a:t>Variation</a:t>
            </a:r>
            <a:r>
              <a:rPr lang="sv-SE" sz="1000">
                <a:latin typeface="Arial"/>
                <a:ea typeface="Arial"/>
                <a:cs typeface="Arial"/>
                <a:sym typeface="Arial"/>
              </a:rPr>
              <a:t>: a characteristic or asset common to some products, but not to all. It must be implemented in a way that allows having it in selected products only. 3. </a:t>
            </a:r>
            <a:r>
              <a:rPr b="1" lang="sv-SE" sz="1000">
                <a:latin typeface="Arial"/>
                <a:ea typeface="Arial"/>
                <a:cs typeface="Arial"/>
                <a:sym typeface="Arial"/>
              </a:rPr>
              <a:t>Product-specific</a:t>
            </a:r>
            <a:r>
              <a:rPr lang="sv-SE" sz="1000">
                <a:latin typeface="Arial"/>
                <a:ea typeface="Arial"/>
                <a:cs typeface="Arial"/>
                <a:sym typeface="Arial"/>
              </a:rPr>
              <a:t>: a characteristic part of only one product – at least for the foreseeable future. While these will not be integrated into the underlying platform, the platform must be able to support them. During the life-cycle of the product line, a specific characteristic may change in type. A product-specific characteristic may become a variability, if it looks like a piece of code we might want to reuse in a different product. A commonality may become a variation as well – for example, if over time the decision is made to support alternatives to that asset (e.g. extending the platform beyond the initial operating system, so some versions now are on iOS while others are on Android - now we have options that we choose form based on the OS). </a:t>
            </a:r>
            <a:r>
              <a:rPr lang="sv-SE" sz="1100">
                <a:latin typeface="Arial"/>
                <a:ea typeface="Arial"/>
                <a:cs typeface="Arial"/>
                <a:sym typeface="Arial"/>
              </a:rPr>
              <a:t>C</a:t>
            </a:r>
            <a:r>
              <a:rPr lang="sv-SE" sz="1000">
                <a:latin typeface="Arial"/>
                <a:ea typeface="Arial"/>
                <a:cs typeface="Arial"/>
                <a:sym typeface="Arial"/>
              </a:rPr>
              <a:t>ommonalities and variabilities are handled mostly in domain engineering, when we develop the assets of the platform, and product-specific parts are handled exclusively in application engineering because they are tied to one product.  </a:t>
            </a:r>
            <a:endParaRPr sz="1000">
              <a:latin typeface="Arial"/>
              <a:ea typeface="Arial"/>
              <a:cs typeface="Arial"/>
              <a:sym typeface="Arial"/>
            </a:endParaRPr>
          </a:p>
        </p:txBody>
      </p:sp>
      <p:sp>
        <p:nvSpPr>
          <p:cNvPr id="155" name="Google Shape;155;g9660c5376a_0_3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660c5376a_0_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9660c5376a_0_3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t>
            </a:r>
            <a:r>
              <a:rPr lang="sv-SE"/>
              <a:t>ariability management covers the whole life-cycle. It starts with the early steps of scoping and requirements, covering all the way to implementation and testing and finally going into maintenance and evolution. variability is relevant to all assets throughout software development. So, it is something we will return to and discuss often. This means that there are some terms to introduce that we can use to reason about variability. </a:t>
            </a:r>
            <a:r>
              <a:rPr lang="sv-SE" sz="1000">
                <a:latin typeface="Arial"/>
                <a:ea typeface="Arial"/>
                <a:cs typeface="Arial"/>
                <a:sym typeface="Arial"/>
              </a:rPr>
              <a:t>Variation point: the variation point describes where differences exist in the final systems (e.g. systems may differ with respect to the operating systems they rely on, with respect to whether they support a particular feature or not, which algorithm a feature uses, etc.) For example, we may have a security alarm product line that can perform different types of detection. Which are supported by a concrete alarm? This is essentially where you make a choice between the different possibilities that exist to satisfy a variation point , what we call features or sometimes variants.</a:t>
            </a: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64" name="Google Shape;164;g9660c5376a_0_3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65" name="Shape 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4.png"/><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8.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pic>
        <p:nvPicPr>
          <p:cNvPr id="64" name="Google Shape;64;p10"/>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2.jpg"/><Relationship Id="rId5"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mailto:ggay@chalmers.se"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comments" Target="../comments/commen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comments" Target="../comments/commen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2:</a:t>
            </a:r>
            <a:r>
              <a:rPr lang="sv-SE" sz="3600"/>
              <a:t> </a:t>
            </a:r>
            <a:r>
              <a:rPr lang="sv-SE" sz="3000"/>
              <a:t>Domain Engineering</a:t>
            </a:r>
            <a:endParaRPr/>
          </a:p>
        </p:txBody>
      </p:sp>
      <p:sp>
        <p:nvSpPr>
          <p:cNvPr id="71" name="Google Shape;71;p1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TDA 594/DIT 593 - </a:t>
            </a:r>
            <a:r>
              <a:rPr lang="sv-SE"/>
              <a:t>November</a:t>
            </a:r>
            <a:r>
              <a:rPr lang="sv-SE"/>
              <a:t> 3, 2022</a:t>
            </a:r>
            <a:endParaRPr/>
          </a:p>
          <a:p>
            <a:pPr indent="0" lvl="0" marL="0" rtl="0" algn="l">
              <a:lnSpc>
                <a:spcPct val="90000"/>
              </a:lnSpc>
              <a:spcBef>
                <a:spcPts val="0"/>
              </a:spcBef>
              <a:spcAft>
                <a:spcPts val="0"/>
              </a:spcAft>
              <a:buClr>
                <a:schemeClr val="lt1"/>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6" name="Google Shape;176;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Features and Products</a:t>
            </a:r>
            <a:endParaRPr/>
          </a:p>
        </p:txBody>
      </p:sp>
      <p:sp>
        <p:nvSpPr>
          <p:cNvPr id="177" name="Google Shape;177;p2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Any end-user-visible characteristic or behavior of a system is a </a:t>
            </a:r>
            <a:r>
              <a:rPr b="1" lang="sv-SE"/>
              <a:t>feature</a:t>
            </a:r>
            <a:r>
              <a:rPr lang="sv-SE"/>
              <a:t>.</a:t>
            </a:r>
            <a:endParaRPr/>
          </a:p>
          <a:p>
            <a:pPr indent="-368300" lvl="1" marL="914400" rtl="0" algn="l">
              <a:spcBef>
                <a:spcPts val="500"/>
              </a:spcBef>
              <a:spcAft>
                <a:spcPts val="0"/>
              </a:spcAft>
              <a:buSzPts val="2200"/>
              <a:buChar char="•"/>
            </a:pPr>
            <a:r>
              <a:rPr lang="sv-SE"/>
              <a:t>(often, functionality a user can directly interact with)</a:t>
            </a:r>
            <a:endParaRPr/>
          </a:p>
          <a:p>
            <a:pPr indent="-393700" lvl="0" marL="457200" rtl="0" algn="l">
              <a:spcBef>
                <a:spcPts val="1000"/>
              </a:spcBef>
              <a:spcAft>
                <a:spcPts val="0"/>
              </a:spcAft>
              <a:buSzPts val="2600"/>
              <a:buChar char="•"/>
            </a:pPr>
            <a:r>
              <a:rPr lang="sv-SE"/>
              <a:t>A concrete </a:t>
            </a:r>
            <a:r>
              <a:rPr b="1" lang="sv-SE"/>
              <a:t>product</a:t>
            </a:r>
            <a:r>
              <a:rPr lang="sv-SE"/>
              <a:t> is a valid </a:t>
            </a:r>
            <a:r>
              <a:rPr b="1" lang="sv-SE"/>
              <a:t>feature selection</a:t>
            </a:r>
            <a:r>
              <a:rPr lang="sv-SE"/>
              <a:t>.</a:t>
            </a:r>
            <a:endParaRPr/>
          </a:p>
          <a:p>
            <a:pPr indent="-368300" lvl="1" marL="914400" rtl="0" algn="l">
              <a:spcBef>
                <a:spcPts val="500"/>
              </a:spcBef>
              <a:spcAft>
                <a:spcPts val="0"/>
              </a:spcAft>
              <a:buSzPts val="2200"/>
              <a:buChar char="•"/>
            </a:pPr>
            <a:r>
              <a:rPr lang="sv-SE"/>
              <a:t>Fulfills all </a:t>
            </a:r>
            <a:r>
              <a:rPr b="1" lang="sv-SE"/>
              <a:t>variability and feature dependencies.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4" name="Google Shape;184;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Constraints on Variability</a:t>
            </a:r>
            <a:endParaRPr/>
          </a:p>
        </p:txBody>
      </p:sp>
      <p:sp>
        <p:nvSpPr>
          <p:cNvPr id="185" name="Google Shape;185;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Variability Dependencies</a:t>
            </a:r>
            <a:endParaRPr b="1"/>
          </a:p>
          <a:p>
            <a:pPr indent="-368300" lvl="1" marL="914400" rtl="0" algn="l">
              <a:spcBef>
                <a:spcPts val="500"/>
              </a:spcBef>
              <a:spcAft>
                <a:spcPts val="0"/>
              </a:spcAft>
              <a:buSzPts val="2200"/>
              <a:buChar char="•"/>
            </a:pPr>
            <a:r>
              <a:rPr lang="sv-SE"/>
              <a:t>Dependencies between features at </a:t>
            </a:r>
            <a:r>
              <a:rPr i="1" lang="sv-SE"/>
              <a:t>one variation point</a:t>
            </a:r>
            <a:r>
              <a:rPr lang="sv-SE"/>
              <a:t>.</a:t>
            </a:r>
            <a:endParaRPr/>
          </a:p>
          <a:p>
            <a:pPr indent="-368300" lvl="1" marL="914400" rtl="0" algn="l">
              <a:spcBef>
                <a:spcPts val="500"/>
              </a:spcBef>
              <a:spcAft>
                <a:spcPts val="0"/>
              </a:spcAft>
              <a:buSzPts val="2200"/>
              <a:buChar char="•"/>
            </a:pPr>
            <a:r>
              <a:rPr lang="sv-SE"/>
              <a:t>How many features can we choose for this point?</a:t>
            </a:r>
            <a:endParaRPr/>
          </a:p>
          <a:p>
            <a:pPr indent="-368300" lvl="1" marL="914400" rtl="0" algn="l">
              <a:spcBef>
                <a:spcPts val="500"/>
              </a:spcBef>
              <a:spcAft>
                <a:spcPts val="0"/>
              </a:spcAft>
              <a:buSzPts val="2200"/>
              <a:buChar char="•"/>
            </a:pPr>
            <a:r>
              <a:rPr lang="sv-SE"/>
              <a:t>Which are mandatory? Optional?</a:t>
            </a:r>
            <a:endParaRPr/>
          </a:p>
          <a:p>
            <a:pPr indent="-393700" lvl="0" marL="457200" rtl="0" algn="l">
              <a:spcBef>
                <a:spcPts val="1000"/>
              </a:spcBef>
              <a:spcAft>
                <a:spcPts val="0"/>
              </a:spcAft>
              <a:buSzPts val="2600"/>
              <a:buChar char="•"/>
            </a:pPr>
            <a:r>
              <a:rPr b="1" lang="sv-SE"/>
              <a:t>Feature Dependencies</a:t>
            </a:r>
            <a:endParaRPr b="1"/>
          </a:p>
          <a:p>
            <a:pPr indent="-368300" lvl="1" marL="914400" rtl="0" algn="l">
              <a:spcBef>
                <a:spcPts val="500"/>
              </a:spcBef>
              <a:spcAft>
                <a:spcPts val="0"/>
              </a:spcAft>
              <a:buSzPts val="2200"/>
              <a:buChar char="•"/>
            </a:pPr>
            <a:r>
              <a:rPr lang="sv-SE"/>
              <a:t>Dependencies among features at </a:t>
            </a:r>
            <a:r>
              <a:rPr i="1" lang="sv-SE"/>
              <a:t>any variation point</a:t>
            </a:r>
            <a:r>
              <a:rPr lang="sv-SE"/>
              <a:t>.</a:t>
            </a:r>
            <a:endParaRPr/>
          </a:p>
          <a:p>
            <a:pPr indent="-368300" lvl="1" marL="914400" rtl="0" algn="l">
              <a:spcBef>
                <a:spcPts val="500"/>
              </a:spcBef>
              <a:spcAft>
                <a:spcPts val="0"/>
              </a:spcAft>
              <a:buSzPts val="2200"/>
              <a:buChar char="•"/>
            </a:pPr>
            <a:r>
              <a:rPr lang="sv-SE"/>
              <a:t>Choosing one feature requires choosing or excluding </a:t>
            </a:r>
            <a:r>
              <a:rPr lang="sv-SE"/>
              <a:t>another</a:t>
            </a:r>
            <a:r>
              <a:rPr lang="sv-SE"/>
              <a:t> feature.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2" name="Google Shape;192;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Fate of New Requirements</a:t>
            </a:r>
            <a:endParaRPr/>
          </a:p>
        </p:txBody>
      </p:sp>
      <p:sp>
        <p:nvSpPr>
          <p:cNvPr id="193" name="Google Shape;193;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Should requirements for a concrete application become part of the product line platform?</a:t>
            </a:r>
            <a:endParaRPr/>
          </a:p>
          <a:p>
            <a:pPr indent="-368300" lvl="1" marL="914400" rtl="0" algn="l">
              <a:spcBef>
                <a:spcPts val="500"/>
              </a:spcBef>
              <a:spcAft>
                <a:spcPts val="0"/>
              </a:spcAft>
              <a:buSzPts val="2200"/>
              <a:buChar char="•"/>
            </a:pPr>
            <a:r>
              <a:rPr lang="sv-SE"/>
              <a:t>If supported by the platform, add it to the platform.</a:t>
            </a:r>
            <a:endParaRPr/>
          </a:p>
          <a:p>
            <a:pPr indent="-342900" lvl="2" marL="1371600" rtl="0" algn="l">
              <a:spcBef>
                <a:spcPts val="500"/>
              </a:spcBef>
              <a:spcAft>
                <a:spcPts val="0"/>
              </a:spcAft>
              <a:buSzPts val="1800"/>
              <a:buChar char="•"/>
            </a:pPr>
            <a:r>
              <a:rPr lang="sv-SE"/>
              <a:t>(can be added as an asset or tied to a variation point)</a:t>
            </a:r>
            <a:endParaRPr/>
          </a:p>
          <a:p>
            <a:pPr indent="-368300" lvl="1" marL="914400" rtl="0" algn="l">
              <a:spcBef>
                <a:spcPts val="500"/>
              </a:spcBef>
              <a:spcAft>
                <a:spcPts val="0"/>
              </a:spcAft>
              <a:buSzPts val="2200"/>
              <a:buChar char="•"/>
            </a:pPr>
            <a:r>
              <a:rPr lang="sv-SE"/>
              <a:t>Else: </a:t>
            </a:r>
            <a:endParaRPr/>
          </a:p>
          <a:p>
            <a:pPr indent="-342900" lvl="2" marL="1371600" rtl="0" algn="l">
              <a:spcBef>
                <a:spcPts val="500"/>
              </a:spcBef>
              <a:spcAft>
                <a:spcPts val="0"/>
              </a:spcAft>
              <a:buSzPts val="1800"/>
              <a:buChar char="•"/>
            </a:pPr>
            <a:r>
              <a:rPr lang="sv-SE"/>
              <a:t>1) Drop it.</a:t>
            </a:r>
            <a:endParaRPr/>
          </a:p>
          <a:p>
            <a:pPr indent="-342900" lvl="2" marL="1371600" rtl="0" algn="l">
              <a:spcBef>
                <a:spcPts val="500"/>
              </a:spcBef>
              <a:spcAft>
                <a:spcPts val="0"/>
              </a:spcAft>
              <a:buSzPts val="1800"/>
              <a:buChar char="•"/>
            </a:pPr>
            <a:r>
              <a:rPr lang="sv-SE"/>
              <a:t>2) Add a new variation point to the platform.</a:t>
            </a:r>
            <a:endParaRPr/>
          </a:p>
          <a:p>
            <a:pPr indent="-342900" lvl="2" marL="1371600" rtl="0" algn="l">
              <a:spcBef>
                <a:spcPts val="500"/>
              </a:spcBef>
              <a:spcAft>
                <a:spcPts val="0"/>
              </a:spcAft>
              <a:buSzPts val="1800"/>
              <a:buChar char="•"/>
            </a:pPr>
            <a:r>
              <a:rPr lang="sv-SE"/>
              <a:t>3) Develop it as a unique part of one application.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0" name="Google Shape;200;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Business-Centric Development</a:t>
            </a:r>
            <a:endParaRPr/>
          </a:p>
        </p:txBody>
      </p:sp>
      <p:sp>
        <p:nvSpPr>
          <p:cNvPr id="201" name="Google Shape;201;p24"/>
          <p:cNvSpPr txBox="1"/>
          <p:nvPr>
            <p:ph idx="1" type="body"/>
          </p:nvPr>
        </p:nvSpPr>
        <p:spPr>
          <a:xfrm>
            <a:off x="468902" y="1282400"/>
            <a:ext cx="8420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a:t>
            </a:r>
            <a:r>
              <a:rPr lang="sv-SE"/>
              <a:t>p-front planning and</a:t>
            </a:r>
            <a:br>
              <a:rPr lang="sv-SE"/>
            </a:br>
            <a:r>
              <a:rPr lang="sv-SE"/>
              <a:t>investment required.</a:t>
            </a:r>
            <a:endParaRPr/>
          </a:p>
          <a:p>
            <a:pPr indent="-393700" lvl="0" marL="457200" rtl="0" algn="l">
              <a:spcBef>
                <a:spcPts val="1000"/>
              </a:spcBef>
              <a:spcAft>
                <a:spcPts val="0"/>
              </a:spcAft>
              <a:buSzPts val="2600"/>
              <a:buChar char="•"/>
            </a:pPr>
            <a:r>
              <a:rPr lang="sv-SE"/>
              <a:t>Long-term return on </a:t>
            </a:r>
            <a:br>
              <a:rPr lang="sv-SE"/>
            </a:br>
            <a:r>
              <a:rPr lang="sv-SE"/>
              <a:t>investment?</a:t>
            </a:r>
            <a:endParaRPr/>
          </a:p>
          <a:p>
            <a:pPr indent="-368300" lvl="1" marL="914400" rtl="0" algn="l">
              <a:spcBef>
                <a:spcPts val="500"/>
              </a:spcBef>
              <a:spcAft>
                <a:spcPts val="0"/>
              </a:spcAft>
              <a:buSzPts val="2200"/>
              <a:buChar char="•"/>
            </a:pPr>
            <a:r>
              <a:rPr lang="sv-SE"/>
              <a:t>Implement requirement as part of platform or in a product?</a:t>
            </a:r>
            <a:endParaRPr/>
          </a:p>
          <a:p>
            <a:pPr indent="-368300" lvl="1" marL="914400" rtl="0" algn="l">
              <a:spcBef>
                <a:spcPts val="500"/>
              </a:spcBef>
              <a:spcAft>
                <a:spcPts val="0"/>
              </a:spcAft>
              <a:buSzPts val="2200"/>
              <a:buChar char="•"/>
            </a:pPr>
            <a:r>
              <a:rPr lang="sv-SE"/>
              <a:t>3+ concrete products: make it part of platform.</a:t>
            </a:r>
            <a:endParaRPr/>
          </a:p>
        </p:txBody>
      </p:sp>
      <p:pic>
        <p:nvPicPr>
          <p:cNvPr id="202" name="Google Shape;202;p24"/>
          <p:cNvPicPr preferRelativeResize="0"/>
          <p:nvPr/>
        </p:nvPicPr>
        <p:blipFill>
          <a:blip r:embed="rId3">
            <a:alphaModFix/>
          </a:blip>
          <a:stretch>
            <a:fillRect/>
          </a:stretch>
        </p:blipFill>
        <p:spPr>
          <a:xfrm>
            <a:off x="4572000" y="1173175"/>
            <a:ext cx="4239050" cy="1723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9" name="Google Shape;209;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Scoping</a:t>
            </a:r>
            <a:endParaRPr/>
          </a:p>
        </p:txBody>
      </p:sp>
      <p:sp>
        <p:nvSpPr>
          <p:cNvPr id="210" name="Google Shape;210;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Product Portfolio Planning</a:t>
            </a:r>
            <a:endParaRPr/>
          </a:p>
          <a:p>
            <a:pPr indent="-368300" lvl="1" marL="914400" rtl="0" algn="l">
              <a:spcBef>
                <a:spcPts val="500"/>
              </a:spcBef>
              <a:spcAft>
                <a:spcPts val="0"/>
              </a:spcAft>
              <a:buSzPts val="2200"/>
              <a:buChar char="•"/>
            </a:pPr>
            <a:r>
              <a:rPr lang="sv-SE"/>
              <a:t>Which products are we going to make?</a:t>
            </a:r>
            <a:endParaRPr/>
          </a:p>
          <a:p>
            <a:pPr indent="-368300" lvl="1" marL="914400" rtl="0" algn="l">
              <a:spcBef>
                <a:spcPts val="500"/>
              </a:spcBef>
              <a:spcAft>
                <a:spcPts val="0"/>
              </a:spcAft>
              <a:buSzPts val="2200"/>
              <a:buChar char="•"/>
            </a:pPr>
            <a:r>
              <a:rPr lang="sv-SE"/>
              <a:t>How do they differ?</a:t>
            </a:r>
            <a:endParaRPr/>
          </a:p>
          <a:p>
            <a:pPr indent="-393700" lvl="0" marL="457200" rtl="0" algn="l">
              <a:spcBef>
                <a:spcPts val="1000"/>
              </a:spcBef>
              <a:spcAft>
                <a:spcPts val="0"/>
              </a:spcAft>
              <a:buSzPts val="2600"/>
              <a:buChar char="•"/>
            </a:pPr>
            <a:r>
              <a:rPr lang="sv-SE"/>
              <a:t>Domain Potential Analysis</a:t>
            </a:r>
            <a:endParaRPr/>
          </a:p>
          <a:p>
            <a:pPr indent="-368300" lvl="1" marL="914400" rtl="0" algn="l">
              <a:spcBef>
                <a:spcPts val="500"/>
              </a:spcBef>
              <a:spcAft>
                <a:spcPts val="0"/>
              </a:spcAft>
              <a:buSzPts val="2200"/>
              <a:buChar char="•"/>
            </a:pPr>
            <a:r>
              <a:rPr lang="sv-SE"/>
              <a:t>Will we get ROI on platform creation?</a:t>
            </a:r>
            <a:endParaRPr/>
          </a:p>
          <a:p>
            <a:pPr indent="-368300" lvl="1" marL="914400" rtl="0" algn="l">
              <a:spcBef>
                <a:spcPts val="500"/>
              </a:spcBef>
              <a:spcAft>
                <a:spcPts val="0"/>
              </a:spcAft>
              <a:buSzPts val="2200"/>
              <a:buChar char="•"/>
            </a:pPr>
            <a:r>
              <a:rPr lang="sv-SE"/>
              <a:t>How complex should the platform be?</a:t>
            </a:r>
            <a:endParaRPr/>
          </a:p>
          <a:p>
            <a:pPr indent="-393700" lvl="0" marL="457200" rtl="0" algn="l">
              <a:spcBef>
                <a:spcPts val="1000"/>
              </a:spcBef>
              <a:spcAft>
                <a:spcPts val="0"/>
              </a:spcAft>
              <a:buSzPts val="2600"/>
              <a:buChar char="•"/>
            </a:pPr>
            <a:r>
              <a:rPr lang="sv-SE"/>
              <a:t>Asset Scoping</a:t>
            </a:r>
            <a:endParaRPr/>
          </a:p>
          <a:p>
            <a:pPr indent="-368300" lvl="1" marL="914400" rtl="0" algn="l">
              <a:spcBef>
                <a:spcPts val="500"/>
              </a:spcBef>
              <a:spcAft>
                <a:spcPts val="0"/>
              </a:spcAft>
              <a:buSzPts val="2200"/>
              <a:buChar char="•"/>
            </a:pPr>
            <a:r>
              <a:rPr lang="sv-SE"/>
              <a:t>Which specific components will be part of the platform?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7" name="Google Shape;217;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Architecture-Centric Development</a:t>
            </a:r>
            <a:endParaRPr/>
          </a:p>
        </p:txBody>
      </p:sp>
      <p:sp>
        <p:nvSpPr>
          <p:cNvPr id="218" name="Google Shape;218;p26"/>
          <p:cNvSpPr txBox="1"/>
          <p:nvPr>
            <p:ph idx="1" type="body"/>
          </p:nvPr>
        </p:nvSpPr>
        <p:spPr>
          <a:xfrm>
            <a:off x="468900" y="1282400"/>
            <a:ext cx="44163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Product lines use </a:t>
            </a:r>
            <a:r>
              <a:rPr b="1" lang="sv-SE"/>
              <a:t>reference architectures</a:t>
            </a:r>
            <a:r>
              <a:rPr lang="sv-SE"/>
              <a:t>.</a:t>
            </a:r>
            <a:endParaRPr/>
          </a:p>
          <a:p>
            <a:pPr indent="-368300" lvl="1" marL="914400" rtl="0" algn="l">
              <a:spcBef>
                <a:spcPts val="500"/>
              </a:spcBef>
              <a:spcAft>
                <a:spcPts val="0"/>
              </a:spcAft>
              <a:buSzPts val="2200"/>
              <a:buChar char="•"/>
            </a:pPr>
            <a:r>
              <a:rPr lang="sv-SE"/>
              <a:t>Common architecture for all products.</a:t>
            </a:r>
            <a:endParaRPr/>
          </a:p>
          <a:p>
            <a:pPr indent="-368300" lvl="1" marL="914400" rtl="0" algn="l">
              <a:spcBef>
                <a:spcPts val="500"/>
              </a:spcBef>
              <a:spcAft>
                <a:spcPts val="0"/>
              </a:spcAft>
              <a:buSzPts val="2200"/>
              <a:buChar char="•"/>
            </a:pPr>
            <a:r>
              <a:rPr lang="sv-SE"/>
              <a:t>Features follow the same interface standards to make them swappable.</a:t>
            </a:r>
            <a:endParaRPr/>
          </a:p>
          <a:p>
            <a:pPr indent="-368300" lvl="1" marL="914400" rtl="0" algn="l">
              <a:spcBef>
                <a:spcPts val="500"/>
              </a:spcBef>
              <a:spcAft>
                <a:spcPts val="0"/>
              </a:spcAft>
              <a:buSzPts val="2200"/>
              <a:buChar char="•"/>
            </a:pPr>
            <a:r>
              <a:rPr lang="sv-SE"/>
              <a:t>Used to create a specific product architecture.</a:t>
            </a:r>
            <a:endParaRPr/>
          </a:p>
        </p:txBody>
      </p:sp>
      <p:pic>
        <p:nvPicPr>
          <p:cNvPr id="219" name="Google Shape;219;p26"/>
          <p:cNvPicPr preferRelativeResize="0"/>
          <p:nvPr/>
        </p:nvPicPr>
        <p:blipFill>
          <a:blip r:embed="rId3">
            <a:alphaModFix/>
          </a:blip>
          <a:stretch>
            <a:fillRect/>
          </a:stretch>
        </p:blipFill>
        <p:spPr>
          <a:xfrm>
            <a:off x="5083638" y="1373925"/>
            <a:ext cx="4060362" cy="3480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6" name="Google Shape;226;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Domain and Application Engineering</a:t>
            </a:r>
            <a:endParaRPr/>
          </a:p>
        </p:txBody>
      </p:sp>
      <p:sp>
        <p:nvSpPr>
          <p:cNvPr id="227" name="Google Shape;227;p27"/>
          <p:cNvSpPr txBox="1"/>
          <p:nvPr>
            <p:ph idx="1" type="body"/>
          </p:nvPr>
        </p:nvSpPr>
        <p:spPr>
          <a:xfrm>
            <a:off x="468900" y="1282400"/>
            <a:ext cx="38613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Domain Engineering</a:t>
            </a:r>
            <a:endParaRPr b="1"/>
          </a:p>
          <a:p>
            <a:pPr indent="-368300" lvl="1" marL="914400" rtl="0" algn="l">
              <a:spcBef>
                <a:spcPts val="500"/>
              </a:spcBef>
              <a:spcAft>
                <a:spcPts val="0"/>
              </a:spcAft>
              <a:buSzPts val="2200"/>
              <a:buChar char="•"/>
            </a:pPr>
            <a:r>
              <a:rPr lang="sv-SE"/>
              <a:t>Enables reuse.</a:t>
            </a:r>
            <a:endParaRPr/>
          </a:p>
          <a:p>
            <a:pPr indent="-368300" lvl="1" marL="914400" rtl="0" algn="l">
              <a:spcBef>
                <a:spcPts val="500"/>
              </a:spcBef>
              <a:spcAft>
                <a:spcPts val="0"/>
              </a:spcAft>
              <a:buSzPts val="2200"/>
              <a:buChar char="•"/>
            </a:pPr>
            <a:r>
              <a:rPr lang="sv-SE"/>
              <a:t>Basis for creating individual products.</a:t>
            </a:r>
            <a:endParaRPr/>
          </a:p>
          <a:p>
            <a:pPr indent="-368300" lvl="1" marL="914400" rtl="0" algn="l">
              <a:spcBef>
                <a:spcPts val="500"/>
              </a:spcBef>
              <a:spcAft>
                <a:spcPts val="0"/>
              </a:spcAft>
              <a:buSzPts val="2200"/>
              <a:buChar char="•"/>
            </a:pPr>
            <a:r>
              <a:rPr lang="sv-SE"/>
              <a:t>Requirements, design, code, etc. all planned for variability.</a:t>
            </a:r>
            <a:endParaRPr/>
          </a:p>
        </p:txBody>
      </p:sp>
      <p:pic>
        <p:nvPicPr>
          <p:cNvPr id="228" name="Google Shape;228;p27"/>
          <p:cNvPicPr preferRelativeResize="0"/>
          <p:nvPr/>
        </p:nvPicPr>
        <p:blipFill>
          <a:blip r:embed="rId3">
            <a:alphaModFix/>
          </a:blip>
          <a:stretch>
            <a:fillRect/>
          </a:stretch>
        </p:blipFill>
        <p:spPr>
          <a:xfrm>
            <a:off x="4384925" y="1214263"/>
            <a:ext cx="4759075" cy="3616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35" name="Google Shape;235;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Domain and Application Engineering</a:t>
            </a:r>
            <a:endParaRPr/>
          </a:p>
        </p:txBody>
      </p:sp>
      <p:sp>
        <p:nvSpPr>
          <p:cNvPr id="236" name="Google Shape;236;p28"/>
          <p:cNvSpPr txBox="1"/>
          <p:nvPr>
            <p:ph idx="1" type="body"/>
          </p:nvPr>
        </p:nvSpPr>
        <p:spPr>
          <a:xfrm>
            <a:off x="468900" y="1282400"/>
            <a:ext cx="38526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Application</a:t>
            </a:r>
            <a:r>
              <a:rPr b="1" lang="sv-SE"/>
              <a:t> Engineering</a:t>
            </a:r>
            <a:endParaRPr b="1"/>
          </a:p>
          <a:p>
            <a:pPr indent="-368300" lvl="1" marL="914400" rtl="0" algn="l">
              <a:spcBef>
                <a:spcPts val="500"/>
              </a:spcBef>
              <a:spcAft>
                <a:spcPts val="0"/>
              </a:spcAft>
              <a:buSzPts val="2200"/>
              <a:buChar char="•"/>
            </a:pPr>
            <a:r>
              <a:rPr lang="sv-SE"/>
              <a:t>Development based on reuse.</a:t>
            </a:r>
            <a:endParaRPr/>
          </a:p>
          <a:p>
            <a:pPr indent="-368300" lvl="1" marL="914400" rtl="0" algn="l">
              <a:spcBef>
                <a:spcPts val="500"/>
              </a:spcBef>
              <a:spcAft>
                <a:spcPts val="0"/>
              </a:spcAft>
              <a:buSzPts val="2200"/>
              <a:buChar char="•"/>
            </a:pPr>
            <a:r>
              <a:rPr lang="sv-SE"/>
              <a:t>Builds product on top of platform.</a:t>
            </a:r>
            <a:endParaRPr/>
          </a:p>
          <a:p>
            <a:pPr indent="-342900" lvl="2" marL="1371600" rtl="0" algn="l">
              <a:spcBef>
                <a:spcPts val="500"/>
              </a:spcBef>
              <a:spcAft>
                <a:spcPts val="0"/>
              </a:spcAft>
              <a:buSzPts val="1800"/>
              <a:buChar char="•"/>
            </a:pPr>
            <a:r>
              <a:rPr lang="sv-SE"/>
              <a:t>&lt;= 90% of product built from assets.</a:t>
            </a:r>
            <a:endParaRPr/>
          </a:p>
        </p:txBody>
      </p:sp>
      <p:pic>
        <p:nvPicPr>
          <p:cNvPr id="237" name="Google Shape;237;p28"/>
          <p:cNvPicPr preferRelativeResize="0"/>
          <p:nvPr/>
        </p:nvPicPr>
        <p:blipFill>
          <a:blip r:embed="rId3">
            <a:alphaModFix/>
          </a:blip>
          <a:stretch>
            <a:fillRect/>
          </a:stretch>
        </p:blipFill>
        <p:spPr>
          <a:xfrm>
            <a:off x="4384925" y="1214263"/>
            <a:ext cx="4759075" cy="3616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4" name="Google Shape;244;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is a Domain?</a:t>
            </a:r>
            <a:endParaRPr/>
          </a:p>
        </p:txBody>
      </p:sp>
      <p:sp>
        <p:nvSpPr>
          <p:cNvPr id="245" name="Google Shape;245;p2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a:t>
            </a:r>
            <a:r>
              <a:rPr lang="sv-SE"/>
              <a:t>n area of knowledge.</a:t>
            </a:r>
            <a:endParaRPr/>
          </a:p>
          <a:p>
            <a:pPr indent="-368300" lvl="1" marL="914400" rtl="0" algn="l">
              <a:spcBef>
                <a:spcPts val="500"/>
              </a:spcBef>
              <a:spcAft>
                <a:spcPts val="0"/>
              </a:spcAft>
              <a:buSzPts val="2200"/>
              <a:buChar char="•"/>
            </a:pPr>
            <a:r>
              <a:rPr lang="sv-SE"/>
              <a:t>Scoped to maximize requirement satisfaction.</a:t>
            </a:r>
            <a:endParaRPr/>
          </a:p>
          <a:p>
            <a:pPr indent="-368300" lvl="1" marL="914400" rtl="0" algn="l">
              <a:spcBef>
                <a:spcPts val="500"/>
              </a:spcBef>
              <a:spcAft>
                <a:spcPts val="0"/>
              </a:spcAft>
              <a:buSzPts val="2200"/>
              <a:buChar char="•"/>
            </a:pPr>
            <a:r>
              <a:rPr lang="sv-SE"/>
              <a:t>Encompases distinct concepts </a:t>
            </a:r>
            <a:endParaRPr/>
          </a:p>
          <a:p>
            <a:pPr indent="-368300" lvl="1" marL="914400" rtl="0" algn="l">
              <a:spcBef>
                <a:spcPts val="500"/>
              </a:spcBef>
              <a:spcAft>
                <a:spcPts val="0"/>
              </a:spcAft>
              <a:buSzPts val="2200"/>
              <a:buChar char="•"/>
            </a:pPr>
            <a:r>
              <a:rPr lang="sv-SE"/>
              <a:t>Defines how to build systems in this area. </a:t>
            </a:r>
            <a:endParaRPr/>
          </a:p>
          <a:p>
            <a:pPr indent="-393700" lvl="0" marL="457200" rtl="0" algn="l">
              <a:spcBef>
                <a:spcPts val="1000"/>
              </a:spcBef>
              <a:spcAft>
                <a:spcPts val="0"/>
              </a:spcAft>
              <a:buSzPts val="2600"/>
              <a:buChar char="•"/>
            </a:pPr>
            <a:r>
              <a:rPr lang="sv-SE"/>
              <a:t>High-Level Domains: databases, social networks, supervised learning, …</a:t>
            </a:r>
            <a:endParaRPr/>
          </a:p>
          <a:p>
            <a:pPr indent="-368300" lvl="1" marL="914400" rtl="0" algn="l">
              <a:spcBef>
                <a:spcPts val="500"/>
              </a:spcBef>
              <a:spcAft>
                <a:spcPts val="0"/>
              </a:spcAft>
              <a:buSzPts val="2200"/>
              <a:buChar char="•"/>
            </a:pPr>
            <a:r>
              <a:rPr lang="sv-SE"/>
              <a:t>Social network subdomains: message board, text chat, voice chat, video streaming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2" name="Google Shape;252;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Problem and Solution Space</a:t>
            </a:r>
            <a:endParaRPr/>
          </a:p>
        </p:txBody>
      </p:sp>
      <p:pic>
        <p:nvPicPr>
          <p:cNvPr id="253" name="Google Shape;253;p30"/>
          <p:cNvPicPr preferRelativeResize="0"/>
          <p:nvPr/>
        </p:nvPicPr>
        <p:blipFill>
          <a:blip r:embed="rId3">
            <a:alphaModFix/>
          </a:blip>
          <a:stretch>
            <a:fillRect/>
          </a:stretch>
        </p:blipFill>
        <p:spPr>
          <a:xfrm>
            <a:off x="3197085" y="1189862"/>
            <a:ext cx="5946926" cy="3665375"/>
          </a:xfrm>
          <a:prstGeom prst="rect">
            <a:avLst/>
          </a:prstGeom>
          <a:noFill/>
          <a:ln>
            <a:noFill/>
          </a:ln>
        </p:spPr>
      </p:pic>
      <p:sp>
        <p:nvSpPr>
          <p:cNvPr id="254" name="Google Shape;254;p30"/>
          <p:cNvSpPr txBox="1"/>
          <p:nvPr>
            <p:ph idx="1" type="body"/>
          </p:nvPr>
        </p:nvSpPr>
        <p:spPr>
          <a:xfrm>
            <a:off x="468898" y="1282400"/>
            <a:ext cx="25728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2200"/>
              <a:t>Problem Space</a:t>
            </a:r>
            <a:endParaRPr sz="2200"/>
          </a:p>
          <a:p>
            <a:pPr indent="-342900" lvl="0" marL="457200" rtl="0" algn="l">
              <a:spcBef>
                <a:spcPts val="1000"/>
              </a:spcBef>
              <a:spcAft>
                <a:spcPts val="0"/>
              </a:spcAft>
              <a:buSzPts val="1800"/>
              <a:buChar char="•"/>
            </a:pPr>
            <a:r>
              <a:rPr lang="sv-SE" sz="1800"/>
              <a:t>Stakeholder view</a:t>
            </a:r>
            <a:endParaRPr sz="1800"/>
          </a:p>
          <a:p>
            <a:pPr indent="-342900" lvl="0" marL="457200" rtl="0" algn="l">
              <a:spcBef>
                <a:spcPts val="0"/>
              </a:spcBef>
              <a:spcAft>
                <a:spcPts val="0"/>
              </a:spcAft>
              <a:buSzPts val="1800"/>
              <a:buChar char="•"/>
            </a:pPr>
            <a:r>
              <a:rPr lang="sv-SE" sz="1800"/>
              <a:t>Characterized by features</a:t>
            </a:r>
            <a:endParaRPr sz="1800"/>
          </a:p>
          <a:p>
            <a:pPr indent="0" lvl="0" marL="0" rtl="0" algn="l">
              <a:spcBef>
                <a:spcPts val="1000"/>
              </a:spcBef>
              <a:spcAft>
                <a:spcPts val="0"/>
              </a:spcAft>
              <a:buNone/>
            </a:pPr>
            <a:r>
              <a:rPr lang="sv-SE" sz="2200"/>
              <a:t>Solution Space</a:t>
            </a:r>
            <a:endParaRPr sz="2200"/>
          </a:p>
          <a:p>
            <a:pPr indent="-342900" lvl="0" marL="457200" rtl="0" algn="l">
              <a:spcBef>
                <a:spcPts val="1000"/>
              </a:spcBef>
              <a:spcAft>
                <a:spcPts val="0"/>
              </a:spcAft>
              <a:buSzPts val="1800"/>
              <a:buChar char="•"/>
            </a:pPr>
            <a:r>
              <a:rPr lang="sv-SE" sz="1800"/>
              <a:t>Developer view</a:t>
            </a:r>
            <a:endParaRPr sz="1800"/>
          </a:p>
          <a:p>
            <a:pPr indent="-342900" lvl="0" marL="457200" rtl="0" algn="l">
              <a:spcBef>
                <a:spcPts val="0"/>
              </a:spcBef>
              <a:spcAft>
                <a:spcPts val="0"/>
              </a:spcAft>
              <a:buSzPts val="1800"/>
              <a:buChar char="•"/>
            </a:pPr>
            <a:r>
              <a:rPr lang="sv-SE" sz="1800"/>
              <a:t>Characterized by code structure</a:t>
            </a:r>
            <a:endParaRPr sz="1800"/>
          </a:p>
          <a:p>
            <a:pPr indent="-342900" lvl="0" marL="457200" rtl="0" algn="l">
              <a:spcBef>
                <a:spcPts val="0"/>
              </a:spcBef>
              <a:spcAft>
                <a:spcPts val="0"/>
              </a:spcAft>
              <a:buSzPts val="1800"/>
              <a:buChar char="•"/>
            </a:pPr>
            <a:r>
              <a:rPr lang="sv-SE" sz="1800"/>
              <a:t>Implementation of features.</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8" name="Google Shape;78;p1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Product Lines (SPLs)</a:t>
            </a:r>
            <a:endParaRPr/>
          </a:p>
        </p:txBody>
      </p:sp>
      <p:sp>
        <p:nvSpPr>
          <p:cNvPr id="79" name="Google Shape;79;p13"/>
          <p:cNvSpPr txBox="1"/>
          <p:nvPr>
            <p:ph idx="1" type="body"/>
          </p:nvPr>
        </p:nvSpPr>
        <p:spPr>
          <a:xfrm>
            <a:off x="468899" y="1282400"/>
            <a:ext cx="4630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Highly configurable families of systems.</a:t>
            </a:r>
            <a:endParaRPr/>
          </a:p>
          <a:p>
            <a:pPr indent="-393700" lvl="0" marL="457200" rtl="0" algn="l">
              <a:spcBef>
                <a:spcPts val="1000"/>
              </a:spcBef>
              <a:spcAft>
                <a:spcPts val="0"/>
              </a:spcAft>
              <a:buSzPts val="2600"/>
              <a:buChar char="•"/>
            </a:pPr>
            <a:r>
              <a:rPr lang="sv-SE"/>
              <a:t>Built around common, modularized features.</a:t>
            </a:r>
            <a:endParaRPr/>
          </a:p>
          <a:p>
            <a:pPr indent="-368300" lvl="1" marL="914400" rtl="0" algn="l">
              <a:spcBef>
                <a:spcPts val="500"/>
              </a:spcBef>
              <a:spcAft>
                <a:spcPts val="0"/>
              </a:spcAft>
              <a:buSzPts val="2200"/>
              <a:buChar char="•"/>
            </a:pPr>
            <a:r>
              <a:rPr lang="sv-SE"/>
              <a:t>Common set of core assets.</a:t>
            </a:r>
            <a:endParaRPr/>
          </a:p>
          <a:p>
            <a:pPr indent="-393700" lvl="0" marL="457200" rtl="0" algn="l">
              <a:spcBef>
                <a:spcPts val="1000"/>
              </a:spcBef>
              <a:spcAft>
                <a:spcPts val="0"/>
              </a:spcAft>
              <a:buSzPts val="2600"/>
              <a:buChar char="•"/>
            </a:pPr>
            <a:r>
              <a:rPr lang="sv-SE"/>
              <a:t>Allows efficient development, customization. </a:t>
            </a:r>
            <a:endParaRPr/>
          </a:p>
        </p:txBody>
      </p:sp>
      <p:sp>
        <p:nvSpPr>
          <p:cNvPr id="80" name="Google Shape;80;p13"/>
          <p:cNvSpPr/>
          <p:nvPr/>
        </p:nvSpPr>
        <p:spPr>
          <a:xfrm>
            <a:off x="6251975" y="1624113"/>
            <a:ext cx="2133600" cy="66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Core Platform </a:t>
            </a:r>
            <a:endParaRPr b="1"/>
          </a:p>
        </p:txBody>
      </p:sp>
      <p:pic>
        <p:nvPicPr>
          <p:cNvPr id="81" name="Google Shape;81;p13"/>
          <p:cNvPicPr preferRelativeResize="0"/>
          <p:nvPr/>
        </p:nvPicPr>
        <p:blipFill>
          <a:blip r:embed="rId3">
            <a:alphaModFix/>
          </a:blip>
          <a:stretch>
            <a:fillRect/>
          </a:stretch>
        </p:blipFill>
        <p:spPr>
          <a:xfrm>
            <a:off x="6761925" y="3293450"/>
            <a:ext cx="1206025" cy="823162"/>
          </a:xfrm>
          <a:prstGeom prst="rect">
            <a:avLst/>
          </a:prstGeom>
          <a:noFill/>
          <a:ln>
            <a:noFill/>
          </a:ln>
        </p:spPr>
      </p:pic>
      <p:pic>
        <p:nvPicPr>
          <p:cNvPr id="82" name="Google Shape;82;p13"/>
          <p:cNvPicPr preferRelativeResize="0"/>
          <p:nvPr/>
        </p:nvPicPr>
        <p:blipFill>
          <a:blip r:embed="rId4">
            <a:alphaModFix/>
          </a:blip>
          <a:stretch>
            <a:fillRect/>
          </a:stretch>
        </p:blipFill>
        <p:spPr>
          <a:xfrm>
            <a:off x="7967951" y="2859333"/>
            <a:ext cx="1079500" cy="719201"/>
          </a:xfrm>
          <a:prstGeom prst="rect">
            <a:avLst/>
          </a:prstGeom>
          <a:noFill/>
          <a:ln>
            <a:noFill/>
          </a:ln>
        </p:spPr>
      </p:pic>
      <p:pic>
        <p:nvPicPr>
          <p:cNvPr id="83" name="Google Shape;83;p13"/>
          <p:cNvPicPr preferRelativeResize="0"/>
          <p:nvPr/>
        </p:nvPicPr>
        <p:blipFill>
          <a:blip r:embed="rId5">
            <a:alphaModFix/>
          </a:blip>
          <a:stretch>
            <a:fillRect/>
          </a:stretch>
        </p:blipFill>
        <p:spPr>
          <a:xfrm>
            <a:off x="5553800" y="2634250"/>
            <a:ext cx="1260225" cy="1260225"/>
          </a:xfrm>
          <a:prstGeom prst="rect">
            <a:avLst/>
          </a:prstGeom>
          <a:noFill/>
          <a:ln>
            <a:noFill/>
          </a:ln>
        </p:spPr>
      </p:pic>
      <p:cxnSp>
        <p:nvCxnSpPr>
          <p:cNvPr id="84" name="Google Shape;84;p13"/>
          <p:cNvCxnSpPr>
            <a:stCxn id="80" idx="2"/>
            <a:endCxn id="83" idx="0"/>
          </p:cNvCxnSpPr>
          <p:nvPr/>
        </p:nvCxnSpPr>
        <p:spPr>
          <a:xfrm flipH="1">
            <a:off x="6183875" y="2292513"/>
            <a:ext cx="1134900" cy="341700"/>
          </a:xfrm>
          <a:prstGeom prst="straightConnector1">
            <a:avLst/>
          </a:prstGeom>
          <a:noFill/>
          <a:ln cap="flat" cmpd="sng" w="9525">
            <a:solidFill>
              <a:schemeClr val="dk2"/>
            </a:solidFill>
            <a:prstDash val="solid"/>
            <a:round/>
            <a:headEnd len="med" w="med" type="none"/>
            <a:tailEnd len="med" w="med" type="none"/>
          </a:ln>
        </p:spPr>
      </p:cxnSp>
      <p:cxnSp>
        <p:nvCxnSpPr>
          <p:cNvPr id="85" name="Google Shape;85;p13"/>
          <p:cNvCxnSpPr>
            <a:stCxn id="80" idx="2"/>
            <a:endCxn id="81" idx="0"/>
          </p:cNvCxnSpPr>
          <p:nvPr/>
        </p:nvCxnSpPr>
        <p:spPr>
          <a:xfrm>
            <a:off x="7318775" y="2292513"/>
            <a:ext cx="46200" cy="1000800"/>
          </a:xfrm>
          <a:prstGeom prst="straightConnector1">
            <a:avLst/>
          </a:prstGeom>
          <a:noFill/>
          <a:ln cap="flat" cmpd="sng" w="9525">
            <a:solidFill>
              <a:schemeClr val="dk2"/>
            </a:solidFill>
            <a:prstDash val="solid"/>
            <a:round/>
            <a:headEnd len="med" w="med" type="none"/>
            <a:tailEnd len="med" w="med" type="none"/>
          </a:ln>
        </p:spPr>
      </p:cxnSp>
      <p:cxnSp>
        <p:nvCxnSpPr>
          <p:cNvPr id="86" name="Google Shape;86;p13"/>
          <p:cNvCxnSpPr>
            <a:stCxn id="80" idx="2"/>
            <a:endCxn id="82" idx="0"/>
          </p:cNvCxnSpPr>
          <p:nvPr/>
        </p:nvCxnSpPr>
        <p:spPr>
          <a:xfrm>
            <a:off x="7318775" y="2292513"/>
            <a:ext cx="1188900" cy="566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1" name="Google Shape;261;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Key Task Clusters</a:t>
            </a:r>
            <a:endParaRPr/>
          </a:p>
        </p:txBody>
      </p:sp>
      <p:pic>
        <p:nvPicPr>
          <p:cNvPr id="262" name="Google Shape;262;p31"/>
          <p:cNvPicPr preferRelativeResize="0"/>
          <p:nvPr/>
        </p:nvPicPr>
        <p:blipFill>
          <a:blip r:embed="rId3">
            <a:alphaModFix/>
          </a:blip>
          <a:stretch>
            <a:fillRect/>
          </a:stretch>
        </p:blipFill>
        <p:spPr>
          <a:xfrm>
            <a:off x="1687025" y="1282403"/>
            <a:ext cx="5769960" cy="3556297"/>
          </a:xfrm>
          <a:prstGeom prst="rect">
            <a:avLst/>
          </a:prstGeom>
          <a:noFill/>
          <a:ln>
            <a:noFill/>
          </a:ln>
        </p:spPr>
      </p:pic>
      <p:sp>
        <p:nvSpPr>
          <p:cNvPr id="263" name="Google Shape;263;p31"/>
          <p:cNvSpPr/>
          <p:nvPr/>
        </p:nvSpPr>
        <p:spPr>
          <a:xfrm>
            <a:off x="961100" y="1188225"/>
            <a:ext cx="1943400" cy="62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Requirements for the entire product line (scope, features)</a:t>
            </a:r>
            <a:endParaRPr/>
          </a:p>
        </p:txBody>
      </p:sp>
      <p:sp>
        <p:nvSpPr>
          <p:cNvPr id="264" name="Google Shape;264;p31"/>
          <p:cNvSpPr/>
          <p:nvPr/>
        </p:nvSpPr>
        <p:spPr>
          <a:xfrm>
            <a:off x="2243250" y="4426825"/>
            <a:ext cx="2604300" cy="62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Map requirements to feature selection, assess new requirements</a:t>
            </a:r>
            <a:endParaRPr/>
          </a:p>
        </p:txBody>
      </p:sp>
      <p:sp>
        <p:nvSpPr>
          <p:cNvPr id="265" name="Google Shape;265;p31"/>
          <p:cNvSpPr/>
          <p:nvPr/>
        </p:nvSpPr>
        <p:spPr>
          <a:xfrm>
            <a:off x="6039400" y="636650"/>
            <a:ext cx="2209200" cy="62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Develop reusable assets.</a:t>
            </a:r>
            <a:endParaRPr/>
          </a:p>
        </p:txBody>
      </p:sp>
      <p:sp>
        <p:nvSpPr>
          <p:cNvPr id="266" name="Google Shape;266;p31"/>
          <p:cNvSpPr/>
          <p:nvPr/>
        </p:nvSpPr>
        <p:spPr>
          <a:xfrm>
            <a:off x="7456975" y="2524225"/>
            <a:ext cx="1634700" cy="12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Assets combined to form new concrete product.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73" name="Google Shape;273;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Domain Analysis</a:t>
            </a:r>
            <a:endParaRPr/>
          </a:p>
        </p:txBody>
      </p:sp>
      <p:sp>
        <p:nvSpPr>
          <p:cNvPr id="274" name="Google Shape;274;p3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Domain Scoping</a:t>
            </a:r>
            <a:endParaRPr/>
          </a:p>
          <a:p>
            <a:pPr indent="-368300" lvl="1" marL="914400" rtl="0" algn="l">
              <a:spcBef>
                <a:spcPts val="500"/>
              </a:spcBef>
              <a:spcAft>
                <a:spcPts val="0"/>
              </a:spcAft>
              <a:buSzPts val="2200"/>
              <a:buChar char="•"/>
            </a:pPr>
            <a:r>
              <a:rPr lang="sv-SE"/>
              <a:t>Deciding on extent of product line</a:t>
            </a:r>
            <a:endParaRPr/>
          </a:p>
          <a:p>
            <a:pPr indent="-368300" lvl="1" marL="914400" rtl="0" algn="l">
              <a:spcBef>
                <a:spcPts val="500"/>
              </a:spcBef>
              <a:spcAft>
                <a:spcPts val="0"/>
              </a:spcAft>
              <a:buSzPts val="2200"/>
              <a:buChar char="•"/>
            </a:pPr>
            <a:r>
              <a:rPr lang="sv-SE"/>
              <a:t>Features to support.</a:t>
            </a:r>
            <a:endParaRPr/>
          </a:p>
          <a:p>
            <a:pPr indent="-368300" lvl="1" marL="914400" rtl="0" algn="l">
              <a:spcBef>
                <a:spcPts val="500"/>
              </a:spcBef>
              <a:spcAft>
                <a:spcPts val="0"/>
              </a:spcAft>
              <a:buSzPts val="2200"/>
              <a:buChar char="•"/>
            </a:pPr>
            <a:r>
              <a:rPr lang="sv-SE"/>
              <a:t>Trade-off between effort and customer range.</a:t>
            </a:r>
            <a:endParaRPr/>
          </a:p>
          <a:p>
            <a:pPr indent="-393700" lvl="0" marL="457200" rtl="0" algn="l">
              <a:spcBef>
                <a:spcPts val="1000"/>
              </a:spcBef>
              <a:spcAft>
                <a:spcPts val="0"/>
              </a:spcAft>
              <a:buSzPts val="2600"/>
              <a:buChar char="•"/>
            </a:pPr>
            <a:r>
              <a:rPr lang="sv-SE"/>
              <a:t>Ex: Embedded Database Domain</a:t>
            </a:r>
            <a:endParaRPr/>
          </a:p>
          <a:p>
            <a:pPr indent="-368300" lvl="1" marL="914400" rtl="0" algn="l">
              <a:spcBef>
                <a:spcPts val="500"/>
              </a:spcBef>
              <a:spcAft>
                <a:spcPts val="0"/>
              </a:spcAft>
              <a:buSzPts val="2200"/>
              <a:buChar char="•"/>
            </a:pPr>
            <a:r>
              <a:rPr lang="sv-SE"/>
              <a:t>Definite Features: Transactions, Recovery, Encryption, Queries, Aggregation, Multi-OS (eCos, TinyOS, Linux),</a:t>
            </a:r>
            <a:endParaRPr/>
          </a:p>
          <a:p>
            <a:pPr indent="-368300" lvl="1" marL="914400" rtl="0" algn="l">
              <a:spcBef>
                <a:spcPts val="500"/>
              </a:spcBef>
              <a:spcAft>
                <a:spcPts val="0"/>
              </a:spcAft>
              <a:buSzPts val="2200"/>
              <a:buChar char="•"/>
            </a:pPr>
            <a:r>
              <a:rPr lang="sv-SE"/>
              <a:t>Out-of-Scope: Cloud Storage</a:t>
            </a:r>
            <a:endParaRPr/>
          </a:p>
          <a:p>
            <a:pPr indent="-368300" lvl="1" marL="914400" rtl="0" algn="l">
              <a:spcBef>
                <a:spcPts val="500"/>
              </a:spcBef>
              <a:spcAft>
                <a:spcPts val="0"/>
              </a:spcAft>
              <a:buSzPts val="2200"/>
              <a:buChar char="•"/>
            </a:pPr>
            <a:r>
              <a:rPr lang="sv-SE"/>
              <a:t>Consider: Multi-User Support</a:t>
            </a:r>
            <a:endParaRPr/>
          </a:p>
        </p:txBody>
      </p:sp>
      <p:pic>
        <p:nvPicPr>
          <p:cNvPr id="275" name="Google Shape;275;p32"/>
          <p:cNvPicPr preferRelativeResize="0"/>
          <p:nvPr/>
        </p:nvPicPr>
        <p:blipFill>
          <a:blip r:embed="rId3">
            <a:alphaModFix/>
          </a:blip>
          <a:stretch>
            <a:fillRect/>
          </a:stretch>
        </p:blipFill>
        <p:spPr>
          <a:xfrm>
            <a:off x="6168947" y="440025"/>
            <a:ext cx="2902100" cy="1691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82" name="Google Shape;282;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Spreadsheets</a:t>
            </a:r>
            <a:endParaRPr/>
          </a:p>
        </p:txBody>
      </p:sp>
      <p:sp>
        <p:nvSpPr>
          <p:cNvPr id="283" name="Google Shape;283;p33"/>
          <p:cNvSpPr txBox="1"/>
          <p:nvPr>
            <p:ph idx="1" type="body"/>
          </p:nvPr>
        </p:nvSpPr>
        <p:spPr>
          <a:xfrm>
            <a:off x="468900" y="1282400"/>
            <a:ext cx="3787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Look at existing products: Excel, Google Sheets, …</a:t>
            </a:r>
            <a:endParaRPr/>
          </a:p>
          <a:p>
            <a:pPr indent="-393700" lvl="0" marL="457200" rtl="0" algn="l">
              <a:spcBef>
                <a:spcPts val="1000"/>
              </a:spcBef>
              <a:spcAft>
                <a:spcPts val="0"/>
              </a:spcAft>
              <a:buSzPts val="2600"/>
              <a:buChar char="•"/>
            </a:pPr>
            <a:r>
              <a:rPr lang="sv-SE"/>
              <a:t>What are some features a user would expect?</a:t>
            </a:r>
            <a:endParaRPr/>
          </a:p>
        </p:txBody>
      </p:sp>
      <p:pic>
        <p:nvPicPr>
          <p:cNvPr id="284" name="Google Shape;284;p33"/>
          <p:cNvPicPr preferRelativeResize="0"/>
          <p:nvPr/>
        </p:nvPicPr>
        <p:blipFill>
          <a:blip r:embed="rId3">
            <a:alphaModFix/>
          </a:blip>
          <a:stretch>
            <a:fillRect/>
          </a:stretch>
        </p:blipFill>
        <p:spPr>
          <a:xfrm>
            <a:off x="4104000" y="1424253"/>
            <a:ext cx="4582800" cy="278458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1" name="Google Shape;291;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2900"/>
              <a:t>Example: Student Data Management (Ladok)</a:t>
            </a:r>
            <a:endParaRPr sz="2900"/>
          </a:p>
        </p:txBody>
      </p:sp>
      <p:sp>
        <p:nvSpPr>
          <p:cNvPr id="292" name="Google Shape;292;p34"/>
          <p:cNvSpPr txBox="1"/>
          <p:nvPr>
            <p:ph idx="1" type="body"/>
          </p:nvPr>
        </p:nvSpPr>
        <p:spPr>
          <a:xfrm>
            <a:off x="468894" y="1282400"/>
            <a:ext cx="3438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Product Line: Student App, Teacher App</a:t>
            </a:r>
            <a:endParaRPr/>
          </a:p>
        </p:txBody>
      </p:sp>
      <p:pic>
        <p:nvPicPr>
          <p:cNvPr id="293" name="Google Shape;293;p34"/>
          <p:cNvPicPr preferRelativeResize="0"/>
          <p:nvPr/>
        </p:nvPicPr>
        <p:blipFill>
          <a:blip r:embed="rId3">
            <a:alphaModFix/>
          </a:blip>
          <a:stretch>
            <a:fillRect/>
          </a:stretch>
        </p:blipFill>
        <p:spPr>
          <a:xfrm>
            <a:off x="3411400" y="1099825"/>
            <a:ext cx="5479125" cy="2360450"/>
          </a:xfrm>
          <a:prstGeom prst="rect">
            <a:avLst/>
          </a:prstGeom>
          <a:noFill/>
          <a:ln>
            <a:noFill/>
          </a:ln>
        </p:spPr>
      </p:pic>
      <p:pic>
        <p:nvPicPr>
          <p:cNvPr id="294" name="Google Shape;294;p34"/>
          <p:cNvPicPr preferRelativeResize="0"/>
          <p:nvPr/>
        </p:nvPicPr>
        <p:blipFill>
          <a:blip r:embed="rId4">
            <a:alphaModFix/>
          </a:blip>
          <a:stretch>
            <a:fillRect/>
          </a:stretch>
        </p:blipFill>
        <p:spPr>
          <a:xfrm>
            <a:off x="100075" y="2965125"/>
            <a:ext cx="6643251" cy="2125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1" name="Google Shape;301;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Domain Analysis</a:t>
            </a:r>
            <a:endParaRPr/>
          </a:p>
        </p:txBody>
      </p:sp>
      <p:sp>
        <p:nvSpPr>
          <p:cNvPr id="302" name="Google Shape;302;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Domain Modeling</a:t>
            </a:r>
            <a:endParaRPr/>
          </a:p>
          <a:p>
            <a:pPr indent="-368300" lvl="1" marL="914400" rtl="0" algn="l">
              <a:spcBef>
                <a:spcPts val="500"/>
              </a:spcBef>
              <a:spcAft>
                <a:spcPts val="0"/>
              </a:spcAft>
              <a:buSzPts val="2200"/>
              <a:buChar char="•"/>
            </a:pPr>
            <a:r>
              <a:rPr lang="sv-SE"/>
              <a:t>Document commonalities and</a:t>
            </a:r>
            <a:br>
              <a:rPr lang="sv-SE"/>
            </a:br>
            <a:r>
              <a:rPr lang="sv-SE"/>
              <a:t>differences between products in</a:t>
            </a:r>
            <a:br>
              <a:rPr lang="sv-SE"/>
            </a:br>
            <a:r>
              <a:rPr lang="sv-SE"/>
              <a:t>terms of features and dependencies.</a:t>
            </a:r>
            <a:endParaRPr/>
          </a:p>
          <a:p>
            <a:pPr indent="-368300" lvl="1" marL="914400" rtl="0" algn="l">
              <a:spcBef>
                <a:spcPts val="500"/>
              </a:spcBef>
              <a:spcAft>
                <a:spcPts val="0"/>
              </a:spcAft>
              <a:buSzPts val="2200"/>
              <a:buChar char="•"/>
            </a:pPr>
            <a:r>
              <a:rPr lang="sv-SE"/>
              <a:t>Ex: Embedded Database</a:t>
            </a:r>
            <a:endParaRPr/>
          </a:p>
          <a:p>
            <a:pPr indent="-342900" lvl="2" marL="1371600" rtl="0" algn="l">
              <a:spcBef>
                <a:spcPts val="500"/>
              </a:spcBef>
              <a:spcAft>
                <a:spcPts val="0"/>
              </a:spcAft>
              <a:buSzPts val="1800"/>
              <a:buChar char="•"/>
            </a:pPr>
            <a:r>
              <a:rPr lang="sv-SE"/>
              <a:t>Features: Storage, Transactions, OS (Android, Linux), Encryption</a:t>
            </a:r>
            <a:endParaRPr/>
          </a:p>
          <a:p>
            <a:pPr indent="-342900" lvl="2" marL="1371600" rtl="0" algn="l">
              <a:spcBef>
                <a:spcPts val="500"/>
              </a:spcBef>
              <a:spcAft>
                <a:spcPts val="0"/>
              </a:spcAft>
              <a:buSzPts val="1800"/>
              <a:buChar char="•"/>
            </a:pPr>
            <a:r>
              <a:rPr lang="sv-SE"/>
              <a:t>Storage, OS are mandatory.</a:t>
            </a:r>
            <a:endParaRPr/>
          </a:p>
          <a:p>
            <a:pPr indent="-342900" lvl="2" marL="1371600" rtl="0" algn="l">
              <a:spcBef>
                <a:spcPts val="500"/>
              </a:spcBef>
              <a:spcAft>
                <a:spcPts val="0"/>
              </a:spcAft>
              <a:buSzPts val="1800"/>
              <a:buChar char="•"/>
            </a:pPr>
            <a:r>
              <a:rPr lang="sv-SE"/>
              <a:t>Only one OS selection supported per product.</a:t>
            </a:r>
            <a:endParaRPr/>
          </a:p>
        </p:txBody>
      </p:sp>
      <p:pic>
        <p:nvPicPr>
          <p:cNvPr id="303" name="Google Shape;303;p35"/>
          <p:cNvPicPr preferRelativeResize="0"/>
          <p:nvPr/>
        </p:nvPicPr>
        <p:blipFill>
          <a:blip r:embed="rId3">
            <a:alphaModFix/>
          </a:blip>
          <a:stretch>
            <a:fillRect/>
          </a:stretch>
        </p:blipFill>
        <p:spPr>
          <a:xfrm>
            <a:off x="5766623" y="439175"/>
            <a:ext cx="3333525" cy="1942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0" name="Google Shape;310;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Requirements Analysis</a:t>
            </a:r>
            <a:endParaRPr/>
          </a:p>
        </p:txBody>
      </p:sp>
      <p:sp>
        <p:nvSpPr>
          <p:cNvPr id="311" name="Google Shape;311;p36"/>
          <p:cNvSpPr txBox="1"/>
          <p:nvPr>
            <p:ph idx="1" type="body"/>
          </p:nvPr>
        </p:nvSpPr>
        <p:spPr>
          <a:xfrm>
            <a:off x="468897" y="1282400"/>
            <a:ext cx="5456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Map customer requirements to domain requirements.</a:t>
            </a:r>
            <a:endParaRPr/>
          </a:p>
          <a:p>
            <a:pPr indent="-393700" lvl="0" marL="457200" rtl="0" algn="l">
              <a:spcBef>
                <a:spcPts val="1000"/>
              </a:spcBef>
              <a:spcAft>
                <a:spcPts val="0"/>
              </a:spcAft>
              <a:buSzPts val="2600"/>
              <a:buChar char="•"/>
            </a:pPr>
            <a:r>
              <a:rPr lang="sv-SE"/>
              <a:t>If requirements do not map to existing features:</a:t>
            </a:r>
            <a:endParaRPr/>
          </a:p>
          <a:p>
            <a:pPr indent="-368300" lvl="1" marL="914400" rtl="0" algn="l">
              <a:spcBef>
                <a:spcPts val="500"/>
              </a:spcBef>
              <a:spcAft>
                <a:spcPts val="0"/>
              </a:spcAft>
              <a:buSzPts val="2200"/>
              <a:buChar char="•"/>
            </a:pPr>
            <a:r>
              <a:rPr lang="sv-SE"/>
              <a:t>1) Out of scope</a:t>
            </a:r>
            <a:endParaRPr/>
          </a:p>
          <a:p>
            <a:pPr indent="-368300" lvl="1" marL="914400" rtl="0" algn="l">
              <a:spcBef>
                <a:spcPts val="500"/>
              </a:spcBef>
              <a:spcAft>
                <a:spcPts val="0"/>
              </a:spcAft>
              <a:buSzPts val="2200"/>
              <a:buChar char="•"/>
            </a:pPr>
            <a:r>
              <a:rPr lang="sv-SE"/>
              <a:t>2) Do much as possible with features, customize rest</a:t>
            </a:r>
            <a:endParaRPr/>
          </a:p>
          <a:p>
            <a:pPr indent="-368300" lvl="1" marL="914400" rtl="0" algn="l">
              <a:spcBef>
                <a:spcPts val="500"/>
              </a:spcBef>
              <a:spcAft>
                <a:spcPts val="0"/>
              </a:spcAft>
              <a:buSzPts val="2200"/>
              <a:buChar char="•"/>
            </a:pPr>
            <a:r>
              <a:rPr lang="sv-SE"/>
              <a:t>3) Extend platform with new features, variation points.</a:t>
            </a:r>
            <a:endParaRPr/>
          </a:p>
        </p:txBody>
      </p:sp>
      <p:pic>
        <p:nvPicPr>
          <p:cNvPr id="312" name="Google Shape;312;p36"/>
          <p:cNvPicPr preferRelativeResize="0"/>
          <p:nvPr/>
        </p:nvPicPr>
        <p:blipFill>
          <a:blip r:embed="rId3">
            <a:alphaModFix/>
          </a:blip>
          <a:stretch>
            <a:fillRect/>
          </a:stretch>
        </p:blipFill>
        <p:spPr>
          <a:xfrm>
            <a:off x="5998175" y="560500"/>
            <a:ext cx="3016875" cy="4022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9" name="Google Shape;319;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Domain Implementation</a:t>
            </a:r>
            <a:endParaRPr/>
          </a:p>
        </p:txBody>
      </p:sp>
      <p:sp>
        <p:nvSpPr>
          <p:cNvPr id="320" name="Google Shape;320;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Implement reusable</a:t>
            </a:r>
            <a:br>
              <a:rPr lang="sv-SE" sz="2400"/>
            </a:br>
            <a:r>
              <a:rPr lang="sv-SE" sz="2400"/>
              <a:t>assets from domain</a:t>
            </a:r>
            <a:br>
              <a:rPr lang="sv-SE" sz="2400"/>
            </a:br>
            <a:r>
              <a:rPr lang="sv-SE" sz="2400"/>
              <a:t>requirements.</a:t>
            </a:r>
            <a:endParaRPr sz="2400"/>
          </a:p>
          <a:p>
            <a:pPr indent="-381000" lvl="0" marL="457200" rtl="0" algn="l">
              <a:spcBef>
                <a:spcPts val="1000"/>
              </a:spcBef>
              <a:spcAft>
                <a:spcPts val="0"/>
              </a:spcAft>
              <a:buSzPts val="2400"/>
              <a:buChar char="•"/>
            </a:pPr>
            <a:r>
              <a:rPr lang="sv-SE" sz="2400"/>
              <a:t>Strategy for combining modules.</a:t>
            </a:r>
            <a:endParaRPr sz="2400"/>
          </a:p>
          <a:p>
            <a:pPr indent="-381000" lvl="1" marL="914400" rtl="0" algn="l">
              <a:spcBef>
                <a:spcPts val="500"/>
              </a:spcBef>
              <a:spcAft>
                <a:spcPts val="0"/>
              </a:spcAft>
              <a:buSzPts val="2400"/>
              <a:buChar char="•"/>
            </a:pPr>
            <a:r>
              <a:rPr lang="sv-SE" sz="2400"/>
              <a:t>Compile-time: only include requested code</a:t>
            </a:r>
            <a:endParaRPr sz="2400"/>
          </a:p>
          <a:p>
            <a:pPr indent="-381000" lvl="1" marL="914400" rtl="0" algn="l">
              <a:spcBef>
                <a:spcPts val="500"/>
              </a:spcBef>
              <a:spcAft>
                <a:spcPts val="0"/>
              </a:spcAft>
              <a:buSzPts val="2400"/>
              <a:buChar char="•"/>
            </a:pPr>
            <a:r>
              <a:rPr lang="sv-SE" sz="2400"/>
              <a:t>Run-time: include all code, activate when executed</a:t>
            </a:r>
            <a:endParaRPr sz="2400"/>
          </a:p>
          <a:p>
            <a:pPr indent="-381000" lvl="0" marL="457200" rtl="0" algn="l">
              <a:spcBef>
                <a:spcPts val="1000"/>
              </a:spcBef>
              <a:spcAft>
                <a:spcPts val="0"/>
              </a:spcAft>
              <a:buSzPts val="2400"/>
              <a:buChar char="•"/>
            </a:pPr>
            <a:r>
              <a:rPr lang="sv-SE" sz="2400"/>
              <a:t>Interfaces for “attaching” variable features.</a:t>
            </a:r>
            <a:endParaRPr sz="2400"/>
          </a:p>
        </p:txBody>
      </p:sp>
      <p:pic>
        <p:nvPicPr>
          <p:cNvPr id="321" name="Google Shape;321;p37"/>
          <p:cNvPicPr preferRelativeResize="0"/>
          <p:nvPr/>
        </p:nvPicPr>
        <p:blipFill>
          <a:blip r:embed="rId3">
            <a:alphaModFix/>
          </a:blip>
          <a:stretch>
            <a:fillRect/>
          </a:stretch>
        </p:blipFill>
        <p:spPr>
          <a:xfrm>
            <a:off x="4351375" y="1210750"/>
            <a:ext cx="4694500" cy="1413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8" name="Google Shape;328;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Product Derivation</a:t>
            </a:r>
            <a:endParaRPr/>
          </a:p>
        </p:txBody>
      </p:sp>
      <p:pic>
        <p:nvPicPr>
          <p:cNvPr id="329" name="Google Shape;329;p38"/>
          <p:cNvPicPr preferRelativeResize="0"/>
          <p:nvPr/>
        </p:nvPicPr>
        <p:blipFill>
          <a:blip r:embed="rId3">
            <a:alphaModFix/>
          </a:blip>
          <a:stretch>
            <a:fillRect/>
          </a:stretch>
        </p:blipFill>
        <p:spPr>
          <a:xfrm>
            <a:off x="3274093" y="1334000"/>
            <a:ext cx="5843506" cy="3601626"/>
          </a:xfrm>
          <a:prstGeom prst="rect">
            <a:avLst/>
          </a:prstGeom>
          <a:noFill/>
          <a:ln>
            <a:noFill/>
          </a:ln>
        </p:spPr>
      </p:pic>
      <p:sp>
        <p:nvSpPr>
          <p:cNvPr id="330" name="Google Shape;330;p38"/>
          <p:cNvSpPr/>
          <p:nvPr/>
        </p:nvSpPr>
        <p:spPr>
          <a:xfrm>
            <a:off x="3274100" y="1407925"/>
            <a:ext cx="3506400" cy="2017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8"/>
          <p:cNvSpPr/>
          <p:nvPr/>
        </p:nvSpPr>
        <p:spPr>
          <a:xfrm>
            <a:off x="6837900" y="1130100"/>
            <a:ext cx="1738200" cy="440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8"/>
          <p:cNvSpPr/>
          <p:nvPr/>
        </p:nvSpPr>
        <p:spPr>
          <a:xfrm>
            <a:off x="621625" y="2874500"/>
            <a:ext cx="3506400" cy="2017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8"/>
          <p:cNvSpPr txBox="1"/>
          <p:nvPr>
            <p:ph idx="1" type="body"/>
          </p:nvPr>
        </p:nvSpPr>
        <p:spPr>
          <a:xfrm>
            <a:off x="358190" y="1240153"/>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Build the final concrete product from</a:t>
            </a:r>
            <a:br>
              <a:rPr lang="sv-SE"/>
            </a:br>
            <a:r>
              <a:rPr lang="sv-SE"/>
              <a:t>reusable assets.</a:t>
            </a:r>
            <a:endParaRPr/>
          </a:p>
          <a:p>
            <a:pPr indent="-368300" lvl="1" marL="914400" rtl="0" algn="l">
              <a:spcBef>
                <a:spcPts val="500"/>
              </a:spcBef>
              <a:spcAft>
                <a:spcPts val="0"/>
              </a:spcAft>
              <a:buSzPts val="2200"/>
              <a:buChar char="•"/>
            </a:pPr>
            <a:r>
              <a:rPr lang="sv-SE"/>
              <a:t>Add any necessary customization.</a:t>
            </a:r>
            <a:endParaRPr/>
          </a:p>
          <a:p>
            <a:pPr indent="-368300" lvl="1" marL="914400" rtl="0" algn="l">
              <a:spcBef>
                <a:spcPts val="500"/>
              </a:spcBef>
              <a:spcAft>
                <a:spcPts val="0"/>
              </a:spcAft>
              <a:buSzPts val="2200"/>
              <a:buChar char="•"/>
            </a:pPr>
            <a:r>
              <a:rPr lang="sv-SE"/>
              <a:t>Ideally, can be done automatically.</a:t>
            </a:r>
            <a:endParaRPr/>
          </a:p>
          <a:p>
            <a:pPr indent="-368300" lvl="1" marL="914400" rtl="0" algn="l">
              <a:spcBef>
                <a:spcPts val="500"/>
              </a:spcBef>
              <a:spcAft>
                <a:spcPts val="0"/>
              </a:spcAft>
              <a:buSzPts val="2200"/>
              <a:buChar char="•"/>
            </a:pPr>
            <a:r>
              <a:rPr lang="sv-SE"/>
              <a:t>Often requires some manual “glue” code.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0" name="Google Shape;340;p39"/>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7" name="Google Shape;347;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Two-Life-Cycle Approach</a:t>
            </a:r>
            <a:endParaRPr/>
          </a:p>
        </p:txBody>
      </p:sp>
      <p:sp>
        <p:nvSpPr>
          <p:cNvPr id="348" name="Google Shape;348;p40"/>
          <p:cNvSpPr txBox="1"/>
          <p:nvPr>
            <p:ph idx="1" type="body"/>
          </p:nvPr>
        </p:nvSpPr>
        <p:spPr>
          <a:xfrm>
            <a:off x="468900" y="1282400"/>
            <a:ext cx="45156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Domain Engineering</a:t>
            </a:r>
            <a:endParaRPr/>
          </a:p>
          <a:p>
            <a:pPr indent="-368300" lvl="1" marL="914400" rtl="0" algn="l">
              <a:spcBef>
                <a:spcPts val="500"/>
              </a:spcBef>
              <a:spcAft>
                <a:spcPts val="0"/>
              </a:spcAft>
              <a:buSzPts val="2200"/>
              <a:buChar char="•"/>
            </a:pPr>
            <a:r>
              <a:rPr lang="sv-SE"/>
              <a:t>Develop reusable assets</a:t>
            </a:r>
            <a:endParaRPr/>
          </a:p>
          <a:p>
            <a:pPr indent="-368300" lvl="1" marL="914400" rtl="0" algn="l">
              <a:spcBef>
                <a:spcPts val="500"/>
              </a:spcBef>
              <a:spcAft>
                <a:spcPts val="0"/>
              </a:spcAft>
              <a:buSzPts val="2200"/>
              <a:buChar char="•"/>
            </a:pPr>
            <a:r>
              <a:rPr lang="sv-SE"/>
              <a:t>Designed for long-term, complex development.</a:t>
            </a:r>
            <a:endParaRPr/>
          </a:p>
          <a:p>
            <a:pPr indent="-393700" lvl="0" marL="457200" rtl="0" algn="l">
              <a:spcBef>
                <a:spcPts val="1000"/>
              </a:spcBef>
              <a:spcAft>
                <a:spcPts val="0"/>
              </a:spcAft>
              <a:buSzPts val="2600"/>
              <a:buChar char="•"/>
            </a:pPr>
            <a:r>
              <a:rPr lang="sv-SE"/>
              <a:t>Application Engineering</a:t>
            </a:r>
            <a:endParaRPr/>
          </a:p>
          <a:p>
            <a:pPr indent="-368300" lvl="1" marL="914400" rtl="0" algn="l">
              <a:spcBef>
                <a:spcPts val="500"/>
              </a:spcBef>
              <a:spcAft>
                <a:spcPts val="0"/>
              </a:spcAft>
              <a:buSzPts val="2200"/>
              <a:buChar char="•"/>
            </a:pPr>
            <a:r>
              <a:rPr lang="sv-SE"/>
              <a:t>Develop products.</a:t>
            </a:r>
            <a:endParaRPr/>
          </a:p>
          <a:p>
            <a:pPr indent="-368300" lvl="1" marL="914400" rtl="0" algn="l">
              <a:spcBef>
                <a:spcPts val="500"/>
              </a:spcBef>
              <a:spcAft>
                <a:spcPts val="0"/>
              </a:spcAft>
              <a:buSzPts val="2200"/>
              <a:buChar char="•"/>
            </a:pPr>
            <a:r>
              <a:rPr lang="sv-SE"/>
              <a:t>Designed for current customer, rapid changes.</a:t>
            </a:r>
            <a:endParaRPr/>
          </a:p>
        </p:txBody>
      </p:sp>
      <p:pic>
        <p:nvPicPr>
          <p:cNvPr id="349" name="Google Shape;349;p40"/>
          <p:cNvPicPr preferRelativeResize="0"/>
          <p:nvPr/>
        </p:nvPicPr>
        <p:blipFill>
          <a:blip r:embed="rId3">
            <a:alphaModFix/>
          </a:blip>
          <a:stretch>
            <a:fillRect/>
          </a:stretch>
        </p:blipFill>
        <p:spPr>
          <a:xfrm>
            <a:off x="4638600" y="1333899"/>
            <a:ext cx="4444224" cy="3377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2018-08-27</a:t>
            </a:r>
            <a:endParaRPr/>
          </a:p>
        </p:txBody>
      </p:sp>
      <p:sp>
        <p:nvSpPr>
          <p:cNvPr id="92" name="Google Shape;92;p1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sv-SE"/>
              <a:t>Chalmers University of Technology</a:t>
            </a:r>
            <a:endParaRPr/>
          </a:p>
        </p:txBody>
      </p:sp>
      <p:sp>
        <p:nvSpPr>
          <p:cNvPr id="93" name="Google Shape;93;p1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94" name="Google Shape;94;p1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Today’s Goals</a:t>
            </a:r>
            <a:endParaRPr/>
          </a:p>
        </p:txBody>
      </p:sp>
      <p:sp>
        <p:nvSpPr>
          <p:cNvPr id="95" name="Google Shape;95;p1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Introduce Domain Engineering</a:t>
            </a:r>
            <a:endParaRPr/>
          </a:p>
          <a:p>
            <a:pPr indent="-368300" lvl="1" marL="914400" rtl="0" algn="l">
              <a:spcBef>
                <a:spcPts val="500"/>
              </a:spcBef>
              <a:spcAft>
                <a:spcPts val="0"/>
              </a:spcAft>
              <a:buSzPts val="2200"/>
              <a:buChar char="•"/>
            </a:pPr>
            <a:r>
              <a:rPr lang="sv-SE"/>
              <a:t>Domain and Application Engineering</a:t>
            </a:r>
            <a:endParaRPr/>
          </a:p>
          <a:p>
            <a:pPr indent="-342900" lvl="2" marL="1371600" rtl="0" algn="l">
              <a:spcBef>
                <a:spcPts val="500"/>
              </a:spcBef>
              <a:spcAft>
                <a:spcPts val="0"/>
              </a:spcAft>
              <a:buSzPts val="1800"/>
              <a:buChar char="•"/>
            </a:pPr>
            <a:r>
              <a:rPr lang="sv-SE"/>
              <a:t>Platform vs Specific Product</a:t>
            </a:r>
            <a:endParaRPr/>
          </a:p>
          <a:p>
            <a:pPr indent="-342900" lvl="2" marL="1371600" rtl="0" algn="l">
              <a:spcBef>
                <a:spcPts val="500"/>
              </a:spcBef>
              <a:spcAft>
                <a:spcPts val="0"/>
              </a:spcAft>
              <a:buSzPts val="1800"/>
              <a:buChar char="•"/>
            </a:pPr>
            <a:r>
              <a:rPr lang="sv-SE"/>
              <a:t>Design FOR and WITH reuse</a:t>
            </a:r>
            <a:endParaRPr/>
          </a:p>
          <a:p>
            <a:pPr indent="-368300" lvl="1" marL="914400" rtl="0" algn="l">
              <a:spcBef>
                <a:spcPts val="500"/>
              </a:spcBef>
              <a:spcAft>
                <a:spcPts val="0"/>
              </a:spcAft>
              <a:buSzPts val="2200"/>
              <a:buChar char="•"/>
            </a:pPr>
            <a:r>
              <a:rPr lang="sv-SE"/>
              <a:t>Principles of SPLE</a:t>
            </a:r>
            <a:endParaRPr/>
          </a:p>
          <a:p>
            <a:pPr indent="-342900" lvl="2" marL="1371600" rtl="0" algn="l">
              <a:spcBef>
                <a:spcPts val="500"/>
              </a:spcBef>
              <a:spcAft>
                <a:spcPts val="0"/>
              </a:spcAft>
              <a:buSzPts val="1800"/>
              <a:buChar char="•"/>
            </a:pPr>
            <a:r>
              <a:rPr lang="sv-SE"/>
              <a:t>BAPO: Business, Architecture, Process, Organization</a:t>
            </a:r>
            <a:endParaRPr/>
          </a:p>
          <a:p>
            <a:pPr indent="-368300" lvl="1" marL="914400" rtl="0" algn="l">
              <a:spcBef>
                <a:spcPts val="500"/>
              </a:spcBef>
              <a:spcAft>
                <a:spcPts val="0"/>
              </a:spcAft>
              <a:buSzPts val="2200"/>
              <a:buChar char="•"/>
            </a:pPr>
            <a:r>
              <a:rPr lang="sv-SE"/>
              <a:t>Domain Modelling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56" name="Google Shape;356;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Domain Engineering Activities</a:t>
            </a:r>
            <a:endParaRPr/>
          </a:p>
        </p:txBody>
      </p:sp>
      <p:sp>
        <p:nvSpPr>
          <p:cNvPr id="357" name="Google Shape;357;p41"/>
          <p:cNvSpPr txBox="1"/>
          <p:nvPr>
            <p:ph idx="1" type="body"/>
          </p:nvPr>
        </p:nvSpPr>
        <p:spPr>
          <a:xfrm>
            <a:off x="468900" y="1282400"/>
            <a:ext cx="4565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Product Management</a:t>
            </a:r>
            <a:endParaRPr/>
          </a:p>
          <a:p>
            <a:pPr indent="-368300" lvl="1" marL="914400" rtl="0" algn="l">
              <a:spcBef>
                <a:spcPts val="500"/>
              </a:spcBef>
              <a:spcAft>
                <a:spcPts val="0"/>
              </a:spcAft>
              <a:buSzPts val="2200"/>
              <a:buChar char="•"/>
            </a:pPr>
            <a:r>
              <a:rPr lang="sv-SE"/>
              <a:t>Portfolio planning, economic analysis.</a:t>
            </a:r>
            <a:endParaRPr/>
          </a:p>
          <a:p>
            <a:pPr indent="-368300" lvl="1" marL="914400" rtl="0" algn="l">
              <a:spcBef>
                <a:spcPts val="500"/>
              </a:spcBef>
              <a:spcAft>
                <a:spcPts val="0"/>
              </a:spcAft>
              <a:buSzPts val="2200"/>
              <a:buChar char="•"/>
            </a:pPr>
            <a:r>
              <a:rPr lang="sv-SE"/>
              <a:t>Creates product roadmap.</a:t>
            </a:r>
            <a:endParaRPr/>
          </a:p>
          <a:p>
            <a:pPr indent="-393700" lvl="0" marL="457200" rtl="0" algn="l">
              <a:spcBef>
                <a:spcPts val="1000"/>
              </a:spcBef>
              <a:spcAft>
                <a:spcPts val="0"/>
              </a:spcAft>
              <a:buSzPts val="2600"/>
              <a:buChar char="•"/>
            </a:pPr>
            <a:r>
              <a:rPr lang="sv-SE"/>
              <a:t>Requirements Engineering</a:t>
            </a:r>
            <a:endParaRPr/>
          </a:p>
          <a:p>
            <a:pPr indent="-368300" lvl="1" marL="914400" rtl="0" algn="l">
              <a:spcBef>
                <a:spcPts val="500"/>
              </a:spcBef>
              <a:spcAft>
                <a:spcPts val="0"/>
              </a:spcAft>
              <a:buSzPts val="2200"/>
              <a:buChar char="•"/>
            </a:pPr>
            <a:r>
              <a:rPr lang="sv-SE"/>
              <a:t>Requirements for the platform, identification of variation points/features.</a:t>
            </a:r>
            <a:endParaRPr/>
          </a:p>
        </p:txBody>
      </p:sp>
      <p:pic>
        <p:nvPicPr>
          <p:cNvPr id="358" name="Google Shape;358;p41"/>
          <p:cNvPicPr preferRelativeResize="0"/>
          <p:nvPr/>
        </p:nvPicPr>
        <p:blipFill>
          <a:blip r:embed="rId3">
            <a:alphaModFix/>
          </a:blip>
          <a:stretch>
            <a:fillRect/>
          </a:stretch>
        </p:blipFill>
        <p:spPr>
          <a:xfrm>
            <a:off x="4974700" y="1333900"/>
            <a:ext cx="4108126" cy="3121875"/>
          </a:xfrm>
          <a:prstGeom prst="rect">
            <a:avLst/>
          </a:prstGeom>
          <a:noFill/>
          <a:ln>
            <a:noFill/>
          </a:ln>
        </p:spPr>
      </p:pic>
      <p:sp>
        <p:nvSpPr>
          <p:cNvPr id="359" name="Google Shape;359;p41"/>
          <p:cNvSpPr/>
          <p:nvPr/>
        </p:nvSpPr>
        <p:spPr>
          <a:xfrm>
            <a:off x="5213000" y="1400075"/>
            <a:ext cx="1509300" cy="774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66" name="Google Shape;366;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Domain Engineering Activities</a:t>
            </a:r>
            <a:endParaRPr/>
          </a:p>
        </p:txBody>
      </p:sp>
      <p:sp>
        <p:nvSpPr>
          <p:cNvPr id="367" name="Google Shape;367;p42"/>
          <p:cNvSpPr txBox="1"/>
          <p:nvPr>
            <p:ph idx="1" type="body"/>
          </p:nvPr>
        </p:nvSpPr>
        <p:spPr>
          <a:xfrm>
            <a:off x="468900" y="1282400"/>
            <a:ext cx="4380900" cy="3480300"/>
          </a:xfrm>
          <a:prstGeom prst="rect">
            <a:avLst/>
          </a:prstGeom>
        </p:spPr>
        <p:txBody>
          <a:bodyPr anchorCtr="0" anchor="t" bIns="45700" lIns="91425" spcFirstLastPara="1" rIns="91425" wrap="square" tIns="45700">
            <a:noAutofit/>
          </a:bodyPr>
          <a:lstStyle/>
          <a:p>
            <a:pPr indent="-374650" lvl="0" marL="457200" rtl="0" algn="l">
              <a:spcBef>
                <a:spcPts val="1000"/>
              </a:spcBef>
              <a:spcAft>
                <a:spcPts val="0"/>
              </a:spcAft>
              <a:buSzPts val="2300"/>
              <a:buChar char="•"/>
            </a:pPr>
            <a:r>
              <a:rPr lang="sv-SE" sz="2300"/>
              <a:t>Domain Design</a:t>
            </a:r>
            <a:endParaRPr sz="2300"/>
          </a:p>
          <a:p>
            <a:pPr indent="-349250" lvl="1" marL="914400" rtl="0" algn="l">
              <a:spcBef>
                <a:spcPts val="500"/>
              </a:spcBef>
              <a:spcAft>
                <a:spcPts val="0"/>
              </a:spcAft>
              <a:buSzPts val="1900"/>
              <a:buChar char="•"/>
            </a:pPr>
            <a:r>
              <a:rPr lang="sv-SE" sz="1900"/>
              <a:t>Create reference architecture.</a:t>
            </a:r>
            <a:endParaRPr sz="1900"/>
          </a:p>
          <a:p>
            <a:pPr indent="-374650" lvl="0" marL="457200" rtl="0" algn="l">
              <a:spcBef>
                <a:spcPts val="1000"/>
              </a:spcBef>
              <a:spcAft>
                <a:spcPts val="0"/>
              </a:spcAft>
              <a:buSzPts val="2300"/>
              <a:buChar char="•"/>
            </a:pPr>
            <a:r>
              <a:rPr lang="sv-SE" sz="2300"/>
              <a:t>Domain Realization</a:t>
            </a:r>
            <a:endParaRPr sz="2300"/>
          </a:p>
          <a:p>
            <a:pPr indent="-349250" lvl="1" marL="914400" rtl="0" algn="l">
              <a:spcBef>
                <a:spcPts val="500"/>
              </a:spcBef>
              <a:spcAft>
                <a:spcPts val="0"/>
              </a:spcAft>
              <a:buSzPts val="1900"/>
              <a:buChar char="•"/>
            </a:pPr>
            <a:r>
              <a:rPr lang="sv-SE" sz="1900"/>
              <a:t>I</a:t>
            </a:r>
            <a:r>
              <a:rPr lang="sv-SE" sz="1900"/>
              <a:t>mplement reusable assets. </a:t>
            </a:r>
            <a:endParaRPr sz="1900"/>
          </a:p>
          <a:p>
            <a:pPr indent="-374650" lvl="0" marL="457200" rtl="0" algn="l">
              <a:spcBef>
                <a:spcPts val="1000"/>
              </a:spcBef>
              <a:spcAft>
                <a:spcPts val="0"/>
              </a:spcAft>
              <a:buSzPts val="2300"/>
              <a:buChar char="•"/>
            </a:pPr>
            <a:r>
              <a:rPr lang="sv-SE" sz="2300"/>
              <a:t>Domain Testing</a:t>
            </a:r>
            <a:endParaRPr sz="2300"/>
          </a:p>
          <a:p>
            <a:pPr indent="-349250" lvl="1" marL="914400" rtl="0" algn="l">
              <a:spcBef>
                <a:spcPts val="500"/>
              </a:spcBef>
              <a:spcAft>
                <a:spcPts val="0"/>
              </a:spcAft>
              <a:buSzPts val="1900"/>
              <a:buChar char="•"/>
            </a:pPr>
            <a:r>
              <a:rPr lang="sv-SE" sz="1900"/>
              <a:t>Test assets in isolation, generate test input for concrete products.</a:t>
            </a:r>
            <a:endParaRPr sz="1900"/>
          </a:p>
        </p:txBody>
      </p:sp>
      <p:pic>
        <p:nvPicPr>
          <p:cNvPr id="368" name="Google Shape;368;p42"/>
          <p:cNvPicPr preferRelativeResize="0"/>
          <p:nvPr/>
        </p:nvPicPr>
        <p:blipFill>
          <a:blip r:embed="rId3">
            <a:alphaModFix/>
          </a:blip>
          <a:stretch>
            <a:fillRect/>
          </a:stretch>
        </p:blipFill>
        <p:spPr>
          <a:xfrm>
            <a:off x="4849925" y="1333900"/>
            <a:ext cx="4232900" cy="3216700"/>
          </a:xfrm>
          <a:prstGeom prst="rect">
            <a:avLst/>
          </a:prstGeom>
          <a:noFill/>
          <a:ln>
            <a:noFill/>
          </a:ln>
        </p:spPr>
      </p:pic>
      <p:sp>
        <p:nvSpPr>
          <p:cNvPr id="369" name="Google Shape;369;p42"/>
          <p:cNvSpPr/>
          <p:nvPr/>
        </p:nvSpPr>
        <p:spPr>
          <a:xfrm>
            <a:off x="6623000" y="1459650"/>
            <a:ext cx="2303700" cy="774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76" name="Google Shape;376;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Application Engineering Activities</a:t>
            </a:r>
            <a:endParaRPr/>
          </a:p>
        </p:txBody>
      </p:sp>
      <p:sp>
        <p:nvSpPr>
          <p:cNvPr id="377" name="Google Shape;377;p43"/>
          <p:cNvSpPr txBox="1"/>
          <p:nvPr>
            <p:ph idx="1" type="body"/>
          </p:nvPr>
        </p:nvSpPr>
        <p:spPr>
          <a:xfrm>
            <a:off x="468900" y="1282400"/>
            <a:ext cx="4485900" cy="3480300"/>
          </a:xfrm>
          <a:prstGeom prst="rect">
            <a:avLst/>
          </a:prstGeom>
        </p:spPr>
        <p:txBody>
          <a:bodyPr anchorCtr="0" anchor="t" bIns="45700" lIns="91425" spcFirstLastPara="1" rIns="91425" wrap="square" tIns="45700">
            <a:noAutofit/>
          </a:bodyPr>
          <a:lstStyle/>
          <a:p>
            <a:pPr indent="-387350" lvl="0" marL="457200" rtl="0" algn="l">
              <a:spcBef>
                <a:spcPts val="1000"/>
              </a:spcBef>
              <a:spcAft>
                <a:spcPts val="0"/>
              </a:spcAft>
              <a:buSzPts val="2500"/>
              <a:buChar char="•"/>
            </a:pPr>
            <a:r>
              <a:rPr lang="sv-SE" sz="2500"/>
              <a:t>Requirements Engineering</a:t>
            </a:r>
            <a:endParaRPr sz="2500"/>
          </a:p>
          <a:p>
            <a:pPr indent="-361950" lvl="1" marL="914400" rtl="0" algn="l">
              <a:spcBef>
                <a:spcPts val="500"/>
              </a:spcBef>
              <a:spcAft>
                <a:spcPts val="0"/>
              </a:spcAft>
              <a:buSzPts val="2100"/>
              <a:buChar char="•"/>
            </a:pPr>
            <a:r>
              <a:rPr lang="sv-SE" sz="2100"/>
              <a:t>Requirements for the specific product, starting from existing variabilities.</a:t>
            </a:r>
            <a:endParaRPr sz="2100"/>
          </a:p>
          <a:p>
            <a:pPr indent="-387350" lvl="0" marL="457200" rtl="0" algn="l">
              <a:spcBef>
                <a:spcPts val="1000"/>
              </a:spcBef>
              <a:spcAft>
                <a:spcPts val="0"/>
              </a:spcAft>
              <a:buSzPts val="2500"/>
              <a:buChar char="•"/>
            </a:pPr>
            <a:r>
              <a:rPr lang="sv-SE" sz="2500"/>
              <a:t>Application Design</a:t>
            </a:r>
            <a:endParaRPr sz="2500"/>
          </a:p>
          <a:p>
            <a:pPr indent="-361950" lvl="1" marL="914400" rtl="0" algn="l">
              <a:spcBef>
                <a:spcPts val="500"/>
              </a:spcBef>
              <a:spcAft>
                <a:spcPts val="0"/>
              </a:spcAft>
              <a:buSzPts val="2100"/>
              <a:buChar char="•"/>
            </a:pPr>
            <a:r>
              <a:rPr lang="sv-SE" sz="2100"/>
              <a:t>Instantiates reference architecture, adds specific adaptations.</a:t>
            </a:r>
            <a:endParaRPr sz="2100"/>
          </a:p>
        </p:txBody>
      </p:sp>
      <p:pic>
        <p:nvPicPr>
          <p:cNvPr id="378" name="Google Shape;378;p43"/>
          <p:cNvPicPr preferRelativeResize="0"/>
          <p:nvPr/>
        </p:nvPicPr>
        <p:blipFill>
          <a:blip r:embed="rId3">
            <a:alphaModFix/>
          </a:blip>
          <a:stretch>
            <a:fillRect/>
          </a:stretch>
        </p:blipFill>
        <p:spPr>
          <a:xfrm>
            <a:off x="4849925" y="1333900"/>
            <a:ext cx="4232900" cy="3216700"/>
          </a:xfrm>
          <a:prstGeom prst="rect">
            <a:avLst/>
          </a:prstGeom>
          <a:noFill/>
          <a:ln>
            <a:noFill/>
          </a:ln>
        </p:spPr>
      </p:pic>
      <p:sp>
        <p:nvSpPr>
          <p:cNvPr id="379" name="Google Shape;379;p43"/>
          <p:cNvSpPr/>
          <p:nvPr/>
        </p:nvSpPr>
        <p:spPr>
          <a:xfrm>
            <a:off x="5848475" y="3068250"/>
            <a:ext cx="1509300" cy="774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86" name="Google Shape;386;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Application Engineering Activities</a:t>
            </a:r>
            <a:endParaRPr/>
          </a:p>
        </p:txBody>
      </p:sp>
      <p:sp>
        <p:nvSpPr>
          <p:cNvPr id="387" name="Google Shape;387;p44"/>
          <p:cNvSpPr txBox="1"/>
          <p:nvPr>
            <p:ph idx="1" type="body"/>
          </p:nvPr>
        </p:nvSpPr>
        <p:spPr>
          <a:xfrm>
            <a:off x="468900" y="1282400"/>
            <a:ext cx="4380900" cy="3480300"/>
          </a:xfrm>
          <a:prstGeom prst="rect">
            <a:avLst/>
          </a:prstGeom>
        </p:spPr>
        <p:txBody>
          <a:bodyPr anchorCtr="0" anchor="t" bIns="45700" lIns="91425" spcFirstLastPara="1" rIns="91425" wrap="square" tIns="45700">
            <a:noAutofit/>
          </a:bodyPr>
          <a:lstStyle/>
          <a:p>
            <a:pPr indent="-387350" lvl="0" marL="457200" rtl="0" algn="l">
              <a:spcBef>
                <a:spcPts val="1000"/>
              </a:spcBef>
              <a:spcAft>
                <a:spcPts val="0"/>
              </a:spcAft>
              <a:buSzPts val="2500"/>
              <a:buChar char="•"/>
            </a:pPr>
            <a:r>
              <a:rPr lang="sv-SE" sz="2500"/>
              <a:t>Application Realization</a:t>
            </a:r>
            <a:endParaRPr sz="2500"/>
          </a:p>
          <a:p>
            <a:pPr indent="-361950" lvl="1" marL="914400" rtl="0" algn="l">
              <a:spcBef>
                <a:spcPts val="500"/>
              </a:spcBef>
              <a:spcAft>
                <a:spcPts val="0"/>
              </a:spcAft>
              <a:buSzPts val="2100"/>
              <a:buChar char="•"/>
            </a:pPr>
            <a:r>
              <a:rPr lang="sv-SE" sz="2100"/>
              <a:t>Reuse and configure existing assets, build new components.</a:t>
            </a:r>
            <a:endParaRPr sz="2100"/>
          </a:p>
          <a:p>
            <a:pPr indent="-387350" lvl="0" marL="457200" rtl="0" algn="l">
              <a:spcBef>
                <a:spcPts val="1000"/>
              </a:spcBef>
              <a:spcAft>
                <a:spcPts val="0"/>
              </a:spcAft>
              <a:buSzPts val="2500"/>
              <a:buChar char="•"/>
            </a:pPr>
            <a:r>
              <a:rPr lang="sv-SE" sz="2500"/>
              <a:t>Application Testing</a:t>
            </a:r>
            <a:endParaRPr sz="2500"/>
          </a:p>
          <a:p>
            <a:pPr indent="-361950" lvl="1" marL="914400" rtl="0" algn="l">
              <a:spcBef>
                <a:spcPts val="500"/>
              </a:spcBef>
              <a:spcAft>
                <a:spcPts val="0"/>
              </a:spcAft>
              <a:buSzPts val="2100"/>
              <a:buChar char="•"/>
            </a:pPr>
            <a:r>
              <a:rPr lang="sv-SE" sz="2100"/>
              <a:t>Test new components and integration of reused assets.</a:t>
            </a:r>
            <a:endParaRPr sz="2100"/>
          </a:p>
        </p:txBody>
      </p:sp>
      <p:pic>
        <p:nvPicPr>
          <p:cNvPr id="388" name="Google Shape;388;p44"/>
          <p:cNvPicPr preferRelativeResize="0"/>
          <p:nvPr/>
        </p:nvPicPr>
        <p:blipFill>
          <a:blip r:embed="rId3">
            <a:alphaModFix/>
          </a:blip>
          <a:stretch>
            <a:fillRect/>
          </a:stretch>
        </p:blipFill>
        <p:spPr>
          <a:xfrm>
            <a:off x="4849925" y="1333900"/>
            <a:ext cx="4232900" cy="3216700"/>
          </a:xfrm>
          <a:prstGeom prst="rect">
            <a:avLst/>
          </a:prstGeom>
          <a:noFill/>
          <a:ln>
            <a:noFill/>
          </a:ln>
        </p:spPr>
      </p:pic>
      <p:sp>
        <p:nvSpPr>
          <p:cNvPr id="389" name="Google Shape;389;p44"/>
          <p:cNvSpPr/>
          <p:nvPr/>
        </p:nvSpPr>
        <p:spPr>
          <a:xfrm>
            <a:off x="7407425" y="2988800"/>
            <a:ext cx="1509300" cy="774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96" name="Google Shape;396;p45"/>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Feature Diagrams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3" name="Google Shape;403;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Features and Feature Dependencies</a:t>
            </a:r>
            <a:endParaRPr/>
          </a:p>
        </p:txBody>
      </p:sp>
      <p:sp>
        <p:nvSpPr>
          <p:cNvPr id="404" name="Google Shape;404;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Generally a functionality of the software.</a:t>
            </a:r>
            <a:endParaRPr/>
          </a:p>
          <a:p>
            <a:pPr indent="-393700" lvl="0" marL="457200" rtl="0" algn="l">
              <a:spcBef>
                <a:spcPts val="1000"/>
              </a:spcBef>
              <a:spcAft>
                <a:spcPts val="0"/>
              </a:spcAft>
              <a:buSzPts val="2600"/>
              <a:buChar char="•"/>
            </a:pPr>
            <a:r>
              <a:rPr lang="sv-SE"/>
              <a:t>Can be </a:t>
            </a:r>
            <a:r>
              <a:rPr b="1" lang="sv-SE"/>
              <a:t>mandatory</a:t>
            </a:r>
            <a:r>
              <a:rPr lang="sv-SE"/>
              <a:t> or </a:t>
            </a:r>
            <a:r>
              <a:rPr b="1" lang="sv-SE"/>
              <a:t>optional</a:t>
            </a:r>
            <a:r>
              <a:rPr lang="sv-SE"/>
              <a:t>.</a:t>
            </a:r>
            <a:endParaRPr/>
          </a:p>
          <a:p>
            <a:pPr indent="-393700" lvl="0" marL="457200" rtl="0" algn="l">
              <a:spcBef>
                <a:spcPts val="1000"/>
              </a:spcBef>
              <a:spcAft>
                <a:spcPts val="0"/>
              </a:spcAft>
              <a:buSzPts val="2600"/>
              <a:buChar char="•"/>
            </a:pPr>
            <a:r>
              <a:rPr lang="sv-SE"/>
              <a:t>Features are connected by their </a:t>
            </a:r>
            <a:r>
              <a:rPr b="1" lang="sv-SE"/>
              <a:t>relationships</a:t>
            </a:r>
            <a:r>
              <a:rPr lang="sv-SE"/>
              <a:t>.</a:t>
            </a:r>
            <a:endParaRPr/>
          </a:p>
          <a:p>
            <a:pPr indent="-368300" lvl="1" marL="914400" rtl="0" algn="l">
              <a:spcBef>
                <a:spcPts val="500"/>
              </a:spcBef>
              <a:spcAft>
                <a:spcPts val="0"/>
              </a:spcAft>
              <a:buSzPts val="2200"/>
              <a:buChar char="•"/>
            </a:pPr>
            <a:r>
              <a:rPr lang="sv-SE"/>
              <a:t>Selecting A </a:t>
            </a:r>
            <a:r>
              <a:rPr i="1" lang="sv-SE"/>
              <a:t>allows </a:t>
            </a:r>
            <a:r>
              <a:rPr lang="sv-SE"/>
              <a:t>B to be selected.</a:t>
            </a:r>
            <a:endParaRPr/>
          </a:p>
          <a:p>
            <a:pPr indent="-368300" lvl="1" marL="914400" rtl="0" algn="l">
              <a:spcBef>
                <a:spcPts val="500"/>
              </a:spcBef>
              <a:spcAft>
                <a:spcPts val="0"/>
              </a:spcAft>
              <a:buSzPts val="2200"/>
              <a:buChar char="•"/>
            </a:pPr>
            <a:r>
              <a:rPr lang="sv-SE"/>
              <a:t>Selecting A </a:t>
            </a:r>
            <a:r>
              <a:rPr i="1" lang="sv-SE"/>
              <a:t>requires</a:t>
            </a:r>
            <a:r>
              <a:rPr lang="sv-SE"/>
              <a:t> B to be selected.</a:t>
            </a:r>
            <a:endParaRPr/>
          </a:p>
          <a:p>
            <a:pPr indent="-342900" lvl="2" marL="1371600" rtl="0" algn="l">
              <a:spcBef>
                <a:spcPts val="500"/>
              </a:spcBef>
              <a:spcAft>
                <a:spcPts val="0"/>
              </a:spcAft>
              <a:buSzPts val="1800"/>
              <a:buChar char="•"/>
            </a:pPr>
            <a:r>
              <a:rPr b="1" lang="sv-SE"/>
              <a:t>Variation Point:</a:t>
            </a:r>
            <a:r>
              <a:rPr lang="sv-SE"/>
              <a:t> Selecting A requires selecting one of (B, C, D). </a:t>
            </a:r>
            <a:endParaRPr/>
          </a:p>
          <a:p>
            <a:pPr indent="-393700" lvl="0" marL="457200" rtl="0" algn="l">
              <a:spcBef>
                <a:spcPts val="1000"/>
              </a:spcBef>
              <a:spcAft>
                <a:spcPts val="0"/>
              </a:spcAft>
              <a:buSzPts val="2600"/>
              <a:buChar char="•"/>
            </a:pPr>
            <a:r>
              <a:rPr lang="sv-SE"/>
              <a:t>A feature model describes these relationships.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1" name="Google Shape;411;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Identifying Features</a:t>
            </a:r>
            <a:endParaRPr/>
          </a:p>
        </p:txBody>
      </p:sp>
      <p:sp>
        <p:nvSpPr>
          <p:cNvPr id="412" name="Google Shape;412;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Aspects of the domain reflected in the software.</a:t>
            </a:r>
            <a:endParaRPr/>
          </a:p>
          <a:p>
            <a:pPr indent="-368300" lvl="1" marL="914400" rtl="0" algn="l">
              <a:spcBef>
                <a:spcPts val="500"/>
              </a:spcBef>
              <a:spcAft>
                <a:spcPts val="0"/>
              </a:spcAft>
              <a:buSzPts val="2200"/>
              <a:buChar char="•"/>
            </a:pPr>
            <a:r>
              <a:rPr lang="sv-SE"/>
              <a:t>Externally-visible functions of software.</a:t>
            </a:r>
            <a:endParaRPr/>
          </a:p>
          <a:p>
            <a:pPr indent="-368300" lvl="1" marL="914400" rtl="0" algn="l">
              <a:spcBef>
                <a:spcPts val="500"/>
              </a:spcBef>
              <a:spcAft>
                <a:spcPts val="0"/>
              </a:spcAft>
              <a:buSzPts val="2200"/>
              <a:buChar char="•"/>
            </a:pPr>
            <a:r>
              <a:rPr lang="sv-SE"/>
              <a:t>Aspects of non-functional behavior that can be controlled.</a:t>
            </a:r>
            <a:endParaRPr/>
          </a:p>
          <a:p>
            <a:pPr indent="-342900" lvl="2" marL="1371600" rtl="0" algn="l">
              <a:spcBef>
                <a:spcPts val="500"/>
              </a:spcBef>
              <a:spcAft>
                <a:spcPts val="0"/>
              </a:spcAft>
              <a:buSzPts val="1800"/>
              <a:buChar char="•"/>
            </a:pPr>
            <a:r>
              <a:rPr lang="sv-SE"/>
              <a:t>(energy consumption) “Precision” vs “Battery-Preserving”</a:t>
            </a:r>
            <a:endParaRPr/>
          </a:p>
          <a:p>
            <a:pPr indent="-342900" lvl="2" marL="1371600" rtl="0" algn="l">
              <a:spcBef>
                <a:spcPts val="500"/>
              </a:spcBef>
              <a:spcAft>
                <a:spcPts val="0"/>
              </a:spcAft>
              <a:buSzPts val="1800"/>
              <a:buChar char="•"/>
            </a:pPr>
            <a:r>
              <a:rPr lang="sv-SE"/>
              <a:t>(disk usage, memory) How often data is saved</a:t>
            </a:r>
            <a:endParaRPr/>
          </a:p>
          <a:p>
            <a:pPr indent="-393700" lvl="0" marL="457200" rtl="0" algn="l">
              <a:spcBef>
                <a:spcPts val="1000"/>
              </a:spcBef>
              <a:spcAft>
                <a:spcPts val="0"/>
              </a:spcAft>
              <a:buSzPts val="2600"/>
              <a:buChar char="•"/>
            </a:pPr>
            <a:r>
              <a:rPr lang="sv-SE"/>
              <a:t>Must represent a </a:t>
            </a:r>
            <a:r>
              <a:rPr b="1" lang="sv-SE"/>
              <a:t>distinct</a:t>
            </a:r>
            <a:r>
              <a:rPr lang="sv-SE"/>
              <a:t> and </a:t>
            </a:r>
            <a:r>
              <a:rPr b="1" lang="sv-SE"/>
              <a:t>well-understood</a:t>
            </a:r>
            <a:r>
              <a:rPr lang="sv-SE"/>
              <a:t> aspect of the system.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9" name="Google Shape;419;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Understanding a Feature</a:t>
            </a:r>
            <a:endParaRPr/>
          </a:p>
        </p:txBody>
      </p:sp>
      <p:sp>
        <p:nvSpPr>
          <p:cNvPr id="420" name="Google Shape;420;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To model a feature, consider:</a:t>
            </a:r>
            <a:endParaRPr sz="2400"/>
          </a:p>
          <a:p>
            <a:pPr indent="-355600" lvl="1" marL="914400" rtl="0" algn="l">
              <a:spcBef>
                <a:spcPts val="500"/>
              </a:spcBef>
              <a:spcAft>
                <a:spcPts val="0"/>
              </a:spcAft>
              <a:buSzPts val="2000"/>
              <a:buChar char="•"/>
            </a:pPr>
            <a:r>
              <a:rPr lang="sv-SE" sz="2000"/>
              <a:t>Description and requirements</a:t>
            </a:r>
            <a:endParaRPr sz="2000"/>
          </a:p>
          <a:p>
            <a:pPr indent="-355600" lvl="1" marL="914400" rtl="0" algn="l">
              <a:spcBef>
                <a:spcPts val="500"/>
              </a:spcBef>
              <a:spcAft>
                <a:spcPts val="0"/>
              </a:spcAft>
              <a:buSzPts val="2000"/>
              <a:buChar char="•"/>
            </a:pPr>
            <a:r>
              <a:rPr lang="sv-SE" sz="2000"/>
              <a:t>Relationship to other features </a:t>
            </a:r>
            <a:endParaRPr sz="2000"/>
          </a:p>
          <a:p>
            <a:pPr indent="-330200" lvl="2" marL="1371600" rtl="0" algn="l">
              <a:spcBef>
                <a:spcPts val="500"/>
              </a:spcBef>
              <a:spcAft>
                <a:spcPts val="0"/>
              </a:spcAft>
              <a:buSzPts val="1600"/>
              <a:buChar char="•"/>
            </a:pPr>
            <a:r>
              <a:rPr lang="sv-SE" sz="1600"/>
              <a:t>(hierarchy, ordering, grouping)</a:t>
            </a:r>
            <a:endParaRPr sz="1600"/>
          </a:p>
          <a:p>
            <a:pPr indent="-355600" lvl="1" marL="914400" rtl="0" algn="l">
              <a:spcBef>
                <a:spcPts val="500"/>
              </a:spcBef>
              <a:spcAft>
                <a:spcPts val="0"/>
              </a:spcAft>
              <a:buSzPts val="2000"/>
              <a:buChar char="•"/>
            </a:pPr>
            <a:r>
              <a:rPr lang="sv-SE" sz="2000"/>
              <a:t>External dependencies (hardware, software)</a:t>
            </a:r>
            <a:endParaRPr sz="2000"/>
          </a:p>
          <a:p>
            <a:pPr indent="-355600" lvl="1" marL="914400" rtl="0" algn="l">
              <a:spcBef>
                <a:spcPts val="500"/>
              </a:spcBef>
              <a:spcAft>
                <a:spcPts val="0"/>
              </a:spcAft>
              <a:buSzPts val="2000"/>
              <a:buChar char="•"/>
            </a:pPr>
            <a:r>
              <a:rPr lang="sv-SE" sz="2000"/>
              <a:t>Configuration knowledge (activated by default?)</a:t>
            </a:r>
            <a:endParaRPr sz="2000"/>
          </a:p>
          <a:p>
            <a:pPr indent="-355600" lvl="1" marL="914400" rtl="0" algn="l">
              <a:spcBef>
                <a:spcPts val="500"/>
              </a:spcBef>
              <a:spcAft>
                <a:spcPts val="0"/>
              </a:spcAft>
              <a:buSzPts val="2000"/>
              <a:buChar char="•"/>
            </a:pPr>
            <a:r>
              <a:rPr lang="sv-SE" sz="2000"/>
              <a:t>Constraints (requires feature X, excludes Y)</a:t>
            </a:r>
            <a:endParaRPr sz="2000"/>
          </a:p>
          <a:p>
            <a:pPr indent="-355600" lvl="1" marL="914400" rtl="0" algn="l">
              <a:spcBef>
                <a:spcPts val="500"/>
              </a:spcBef>
              <a:spcAft>
                <a:spcPts val="0"/>
              </a:spcAft>
              <a:buSzPts val="2000"/>
              <a:buChar char="•"/>
            </a:pPr>
            <a:r>
              <a:rPr lang="sv-SE" sz="2000"/>
              <a:t>Effect on non-functional properties</a:t>
            </a:r>
            <a:endParaRPr sz="2000"/>
          </a:p>
          <a:p>
            <a:pPr indent="-355600" lvl="1" marL="914400" rtl="0" algn="l">
              <a:spcBef>
                <a:spcPts val="500"/>
              </a:spcBef>
              <a:spcAft>
                <a:spcPts val="0"/>
              </a:spcAft>
              <a:buSzPts val="2000"/>
              <a:buChar char="•"/>
            </a:pPr>
            <a:r>
              <a:rPr lang="sv-SE" sz="2000"/>
              <a:t>Attributes (number, parameters)</a:t>
            </a:r>
            <a:endParaRPr sz="2000"/>
          </a:p>
          <a:p>
            <a:pPr indent="-355600" lvl="1" marL="914400" rtl="0" algn="l">
              <a:spcBef>
                <a:spcPts val="500"/>
              </a:spcBef>
              <a:spcAft>
                <a:spcPts val="0"/>
              </a:spcAft>
              <a:buSzPts val="2000"/>
              <a:buChar char="•"/>
            </a:pPr>
            <a:r>
              <a:rPr lang="sv-SE" sz="2000"/>
              <a:t>Potential feature interactions.</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7" name="Google Shape;427;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 Diagrams</a:t>
            </a:r>
            <a:endParaRPr/>
          </a:p>
        </p:txBody>
      </p:sp>
      <p:pic>
        <p:nvPicPr>
          <p:cNvPr id="428" name="Google Shape;428;p49"/>
          <p:cNvPicPr preferRelativeResize="0"/>
          <p:nvPr/>
        </p:nvPicPr>
        <p:blipFill>
          <a:blip r:embed="rId3">
            <a:alphaModFix/>
          </a:blip>
          <a:stretch>
            <a:fillRect/>
          </a:stretch>
        </p:blipFill>
        <p:spPr>
          <a:xfrm>
            <a:off x="722275" y="2467888"/>
            <a:ext cx="2571750" cy="2162175"/>
          </a:xfrm>
          <a:prstGeom prst="rect">
            <a:avLst/>
          </a:prstGeom>
          <a:noFill/>
          <a:ln>
            <a:noFill/>
          </a:ln>
        </p:spPr>
      </p:pic>
      <p:sp>
        <p:nvSpPr>
          <p:cNvPr id="429" name="Google Shape;429;p49"/>
          <p:cNvSpPr/>
          <p:nvPr/>
        </p:nvSpPr>
        <p:spPr>
          <a:xfrm>
            <a:off x="656750" y="1818700"/>
            <a:ext cx="1060800" cy="53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Mandatory Feature</a:t>
            </a:r>
            <a:endParaRPr/>
          </a:p>
        </p:txBody>
      </p:sp>
      <p:sp>
        <p:nvSpPr>
          <p:cNvPr id="430" name="Google Shape;430;p49"/>
          <p:cNvSpPr/>
          <p:nvPr/>
        </p:nvSpPr>
        <p:spPr>
          <a:xfrm>
            <a:off x="2084775" y="1818700"/>
            <a:ext cx="1060800" cy="53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Optional Feature</a:t>
            </a:r>
            <a:endParaRPr/>
          </a:p>
        </p:txBody>
      </p:sp>
      <p:sp>
        <p:nvSpPr>
          <p:cNvPr id="431" name="Google Shape;431;p49"/>
          <p:cNvSpPr txBox="1"/>
          <p:nvPr>
            <p:ph idx="1" type="body"/>
          </p:nvPr>
        </p:nvSpPr>
        <p:spPr>
          <a:xfrm>
            <a:off x="3512800" y="1604063"/>
            <a:ext cx="5334300" cy="30099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Tree where nodes represent features.</a:t>
            </a:r>
            <a:endParaRPr sz="2200"/>
          </a:p>
          <a:p>
            <a:pPr indent="-368300" lvl="0" marL="457200" rtl="0" algn="l">
              <a:spcBef>
                <a:spcPts val="1000"/>
              </a:spcBef>
              <a:spcAft>
                <a:spcPts val="0"/>
              </a:spcAft>
              <a:buSzPts val="2200"/>
              <a:buChar char="•"/>
            </a:pPr>
            <a:r>
              <a:rPr lang="sv-SE" sz="2200"/>
              <a:t>Shows parent-child relationship.</a:t>
            </a:r>
            <a:endParaRPr sz="2200"/>
          </a:p>
          <a:p>
            <a:pPr indent="-368300" lvl="1" marL="914400" rtl="0" algn="l">
              <a:spcBef>
                <a:spcPts val="500"/>
              </a:spcBef>
              <a:spcAft>
                <a:spcPts val="0"/>
              </a:spcAft>
              <a:buSzPts val="2200"/>
              <a:buChar char="•"/>
            </a:pPr>
            <a:r>
              <a:rPr lang="sv-SE"/>
              <a:t>F can only be selected when P is selected.</a:t>
            </a:r>
            <a:endParaRPr/>
          </a:p>
          <a:p>
            <a:pPr indent="-368300" lvl="1" marL="914400" rtl="0" algn="l">
              <a:spcBef>
                <a:spcPts val="500"/>
              </a:spcBef>
              <a:spcAft>
                <a:spcPts val="0"/>
              </a:spcAft>
              <a:buSzPts val="2200"/>
              <a:buChar char="•"/>
            </a:pPr>
            <a:r>
              <a:rPr lang="sv-SE"/>
              <a:t>Parent tends to be more general, child is more specific.</a:t>
            </a:r>
            <a:endParaRPr/>
          </a:p>
          <a:p>
            <a:pPr indent="-342900" lvl="2" marL="1371600" rtl="0" algn="l">
              <a:spcBef>
                <a:spcPts val="500"/>
              </a:spcBef>
              <a:spcAft>
                <a:spcPts val="0"/>
              </a:spcAft>
              <a:buSzPts val="1800"/>
              <a:buChar char="•"/>
            </a:pPr>
            <a:r>
              <a:rPr lang="sv-SE"/>
              <a:t>Parent - Sensor, Child - RADAR</a:t>
            </a:r>
            <a:endParaRPr sz="21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8" name="Google Shape;438;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 Diagrams</a:t>
            </a:r>
            <a:endParaRPr/>
          </a:p>
        </p:txBody>
      </p:sp>
      <p:pic>
        <p:nvPicPr>
          <p:cNvPr id="439" name="Google Shape;439;p50"/>
          <p:cNvPicPr preferRelativeResize="0"/>
          <p:nvPr/>
        </p:nvPicPr>
        <p:blipFill>
          <a:blip r:embed="rId3">
            <a:alphaModFix/>
          </a:blip>
          <a:stretch>
            <a:fillRect/>
          </a:stretch>
        </p:blipFill>
        <p:spPr>
          <a:xfrm>
            <a:off x="722275" y="2467888"/>
            <a:ext cx="2571750" cy="2162175"/>
          </a:xfrm>
          <a:prstGeom prst="rect">
            <a:avLst/>
          </a:prstGeom>
          <a:noFill/>
          <a:ln>
            <a:noFill/>
          </a:ln>
        </p:spPr>
      </p:pic>
      <p:pic>
        <p:nvPicPr>
          <p:cNvPr id="440" name="Google Shape;440;p50"/>
          <p:cNvPicPr preferRelativeResize="0"/>
          <p:nvPr/>
        </p:nvPicPr>
        <p:blipFill>
          <a:blip r:embed="rId4">
            <a:alphaModFix/>
          </a:blip>
          <a:stretch>
            <a:fillRect/>
          </a:stretch>
        </p:blipFill>
        <p:spPr>
          <a:xfrm>
            <a:off x="4173949" y="1282399"/>
            <a:ext cx="2655340" cy="3480300"/>
          </a:xfrm>
          <a:prstGeom prst="rect">
            <a:avLst/>
          </a:prstGeom>
          <a:noFill/>
          <a:ln>
            <a:noFill/>
          </a:ln>
        </p:spPr>
      </p:pic>
      <p:sp>
        <p:nvSpPr>
          <p:cNvPr id="441" name="Google Shape;441;p50"/>
          <p:cNvSpPr/>
          <p:nvPr/>
        </p:nvSpPr>
        <p:spPr>
          <a:xfrm>
            <a:off x="656750" y="1818700"/>
            <a:ext cx="1060800" cy="53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Mandatory Feature</a:t>
            </a:r>
            <a:endParaRPr/>
          </a:p>
        </p:txBody>
      </p:sp>
      <p:sp>
        <p:nvSpPr>
          <p:cNvPr id="442" name="Google Shape;442;p50"/>
          <p:cNvSpPr/>
          <p:nvPr/>
        </p:nvSpPr>
        <p:spPr>
          <a:xfrm>
            <a:off x="2084775" y="1818700"/>
            <a:ext cx="1060800" cy="53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Optional Feature</a:t>
            </a:r>
            <a:endParaRPr/>
          </a:p>
        </p:txBody>
      </p:sp>
      <p:sp>
        <p:nvSpPr>
          <p:cNvPr id="443" name="Google Shape;443;p50"/>
          <p:cNvSpPr/>
          <p:nvPr/>
        </p:nvSpPr>
        <p:spPr>
          <a:xfrm>
            <a:off x="6455550" y="884950"/>
            <a:ext cx="2309700" cy="93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Alternative</a:t>
            </a:r>
            <a:r>
              <a:rPr lang="sv-SE"/>
              <a:t> (mutually exclusive choice): Choose </a:t>
            </a:r>
            <a:r>
              <a:rPr i="1" lang="sv-SE"/>
              <a:t>exactly</a:t>
            </a:r>
            <a:r>
              <a:rPr lang="sv-SE"/>
              <a:t> one </a:t>
            </a:r>
            <a:endParaRPr/>
          </a:p>
        </p:txBody>
      </p:sp>
      <p:sp>
        <p:nvSpPr>
          <p:cNvPr id="444" name="Google Shape;444;p50"/>
          <p:cNvSpPr/>
          <p:nvPr/>
        </p:nvSpPr>
        <p:spPr>
          <a:xfrm>
            <a:off x="6455550" y="2994975"/>
            <a:ext cx="2309700" cy="93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Or:</a:t>
            </a:r>
            <a:r>
              <a:rPr lang="sv-SE"/>
              <a:t> Choose </a:t>
            </a:r>
            <a:r>
              <a:rPr b="1" lang="sv-SE"/>
              <a:t>at least</a:t>
            </a:r>
            <a:r>
              <a:rPr lang="sv-SE"/>
              <a:t> one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102" name="Google Shape;102;p15"/>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Domain and Application Engineering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1" name="Google Shape;451;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Cross-Tree Constraints</a:t>
            </a:r>
            <a:endParaRPr/>
          </a:p>
        </p:txBody>
      </p:sp>
      <p:sp>
        <p:nvSpPr>
          <p:cNvPr id="452" name="Google Shape;452;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Cross-tree Constraints</a:t>
            </a:r>
            <a:r>
              <a:rPr lang="sv-SE"/>
              <a:t> are predicates imposing constraints between features.</a:t>
            </a:r>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DataDictionary ⇒ String</a:t>
            </a:r>
            <a:endParaRPr>
              <a:latin typeface="Consolas"/>
              <a:ea typeface="Consolas"/>
              <a:cs typeface="Consolas"/>
              <a:sym typeface="Consolas"/>
            </a:endParaRPr>
          </a:p>
          <a:p>
            <a:pPr indent="-342900" lvl="2" marL="1371600" rtl="0" algn="l">
              <a:spcBef>
                <a:spcPts val="500"/>
              </a:spcBef>
              <a:spcAft>
                <a:spcPts val="0"/>
              </a:spcAft>
              <a:buSzPts val="1800"/>
              <a:buChar char="•"/>
            </a:pPr>
            <a:r>
              <a:rPr lang="sv-SE"/>
              <a:t>(Storing a data dictionary </a:t>
            </a:r>
            <a:r>
              <a:rPr b="1" lang="sv-SE"/>
              <a:t>requires</a:t>
            </a:r>
            <a:r>
              <a:rPr lang="sv-SE"/>
              <a:t> support for strings)</a:t>
            </a:r>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MinimumSpanningTree ⇒ Undirected ∧ Weighted</a:t>
            </a:r>
            <a:endParaRPr>
              <a:latin typeface="Consolas"/>
              <a:ea typeface="Consolas"/>
              <a:cs typeface="Consolas"/>
              <a:sym typeface="Consolas"/>
            </a:endParaRPr>
          </a:p>
          <a:p>
            <a:pPr indent="-342900" lvl="2" marL="1371600" rtl="0" algn="l">
              <a:spcBef>
                <a:spcPts val="500"/>
              </a:spcBef>
              <a:spcAft>
                <a:spcPts val="0"/>
              </a:spcAft>
              <a:buSzPts val="1800"/>
              <a:buChar char="•"/>
            </a:pPr>
            <a:r>
              <a:rPr lang="sv-SE"/>
              <a:t>(Computing a Minimum Spanning Tree </a:t>
            </a:r>
            <a:r>
              <a:rPr b="1" lang="sv-SE"/>
              <a:t>requires</a:t>
            </a:r>
            <a:r>
              <a:rPr lang="sv-SE"/>
              <a:t> support for undirected</a:t>
            </a:r>
            <a:r>
              <a:rPr b="1" lang="sv-SE"/>
              <a:t> and </a:t>
            </a:r>
            <a:r>
              <a:rPr lang="sv-SE"/>
              <a:t>weighted edges)</a:t>
            </a:r>
            <a:endParaRPr/>
          </a:p>
          <a:p>
            <a:pPr indent="-368300" lvl="1" marL="914400" rtl="0" algn="l">
              <a:spcBef>
                <a:spcPts val="500"/>
              </a:spcBef>
              <a:spcAft>
                <a:spcPts val="0"/>
              </a:spcAft>
              <a:buSzPts val="2200"/>
              <a:buChar char="•"/>
            </a:pPr>
            <a:r>
              <a:rPr lang="sv-SE"/>
              <a:t>Constraints over Boolean variables and subexpressions.</a:t>
            </a:r>
            <a:endParaRPr/>
          </a:p>
          <a:p>
            <a:pPr indent="-342900" lvl="2" marL="1371600" rtl="0" algn="l">
              <a:spcBef>
                <a:spcPts val="500"/>
              </a:spcBef>
              <a:spcAft>
                <a:spcPts val="0"/>
              </a:spcAft>
              <a:buSzPts val="1800"/>
              <a:buChar char="•"/>
            </a:pPr>
            <a:r>
              <a:rPr lang="sv-SE"/>
              <a:t>(i.e., </a:t>
            </a:r>
            <a:r>
              <a:rPr lang="sv-SE">
                <a:latin typeface="Consolas"/>
                <a:ea typeface="Consolas"/>
                <a:cs typeface="Consolas"/>
                <a:sym typeface="Consolas"/>
              </a:rPr>
              <a:t>(NumProcesses &gt;= 5)</a:t>
            </a:r>
            <a:r>
              <a:rPr lang="sv-SE"/>
              <a: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9" name="Google Shape;459;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Data Management</a:t>
            </a:r>
            <a:endParaRPr/>
          </a:p>
        </p:txBody>
      </p:sp>
      <p:sp>
        <p:nvSpPr>
          <p:cNvPr id="460" name="Google Shape;460;p52"/>
          <p:cNvSpPr/>
          <p:nvPr/>
        </p:nvSpPr>
        <p:spPr>
          <a:xfrm>
            <a:off x="3557675" y="1282400"/>
            <a:ext cx="17214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Data Management System</a:t>
            </a:r>
            <a:endParaRPr b="1"/>
          </a:p>
        </p:txBody>
      </p:sp>
      <p:sp>
        <p:nvSpPr>
          <p:cNvPr id="461" name="Google Shape;461;p52"/>
          <p:cNvSpPr/>
          <p:nvPr/>
        </p:nvSpPr>
        <p:spPr>
          <a:xfrm>
            <a:off x="2124250" y="2227725"/>
            <a:ext cx="7239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OS</a:t>
            </a:r>
            <a:endParaRPr b="1"/>
          </a:p>
        </p:txBody>
      </p:sp>
      <p:sp>
        <p:nvSpPr>
          <p:cNvPr id="462" name="Google Shape;462;p52"/>
          <p:cNvSpPr/>
          <p:nvPr/>
        </p:nvSpPr>
        <p:spPr>
          <a:xfrm>
            <a:off x="3934325" y="2227725"/>
            <a:ext cx="9681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Storage</a:t>
            </a:r>
            <a:endParaRPr b="1"/>
          </a:p>
        </p:txBody>
      </p:sp>
      <p:sp>
        <p:nvSpPr>
          <p:cNvPr id="463" name="Google Shape;463;p52"/>
          <p:cNvSpPr/>
          <p:nvPr/>
        </p:nvSpPr>
        <p:spPr>
          <a:xfrm>
            <a:off x="5951325" y="2227725"/>
            <a:ext cx="8094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Access</a:t>
            </a:r>
            <a:endParaRPr b="1"/>
          </a:p>
        </p:txBody>
      </p:sp>
      <p:cxnSp>
        <p:nvCxnSpPr>
          <p:cNvPr id="464" name="Google Shape;464;p52"/>
          <p:cNvCxnSpPr>
            <a:stCxn id="460" idx="2"/>
            <a:endCxn id="461" idx="0"/>
          </p:cNvCxnSpPr>
          <p:nvPr/>
        </p:nvCxnSpPr>
        <p:spPr>
          <a:xfrm flipH="1">
            <a:off x="2486075" y="1793600"/>
            <a:ext cx="1932300" cy="434100"/>
          </a:xfrm>
          <a:prstGeom prst="straightConnector1">
            <a:avLst/>
          </a:prstGeom>
          <a:noFill/>
          <a:ln cap="flat" cmpd="sng" w="38100">
            <a:solidFill>
              <a:schemeClr val="dk2"/>
            </a:solidFill>
            <a:prstDash val="solid"/>
            <a:round/>
            <a:headEnd len="med" w="med" type="none"/>
            <a:tailEnd len="med" w="med" type="oval"/>
          </a:ln>
        </p:spPr>
      </p:cxnSp>
      <p:cxnSp>
        <p:nvCxnSpPr>
          <p:cNvPr id="465" name="Google Shape;465;p52"/>
          <p:cNvCxnSpPr>
            <a:stCxn id="460" idx="2"/>
            <a:endCxn id="462" idx="0"/>
          </p:cNvCxnSpPr>
          <p:nvPr/>
        </p:nvCxnSpPr>
        <p:spPr>
          <a:xfrm>
            <a:off x="4418375" y="1793600"/>
            <a:ext cx="0" cy="434100"/>
          </a:xfrm>
          <a:prstGeom prst="straightConnector1">
            <a:avLst/>
          </a:prstGeom>
          <a:noFill/>
          <a:ln cap="flat" cmpd="sng" w="38100">
            <a:solidFill>
              <a:schemeClr val="dk2"/>
            </a:solidFill>
            <a:prstDash val="solid"/>
            <a:round/>
            <a:headEnd len="med" w="med" type="none"/>
            <a:tailEnd len="med" w="med" type="oval"/>
          </a:ln>
        </p:spPr>
      </p:cxnSp>
      <p:cxnSp>
        <p:nvCxnSpPr>
          <p:cNvPr id="466" name="Google Shape;466;p52"/>
          <p:cNvCxnSpPr>
            <a:stCxn id="460" idx="2"/>
            <a:endCxn id="463" idx="0"/>
          </p:cNvCxnSpPr>
          <p:nvPr/>
        </p:nvCxnSpPr>
        <p:spPr>
          <a:xfrm>
            <a:off x="4418375" y="1793600"/>
            <a:ext cx="1937700" cy="434100"/>
          </a:xfrm>
          <a:prstGeom prst="straightConnector1">
            <a:avLst/>
          </a:prstGeom>
          <a:noFill/>
          <a:ln cap="flat" cmpd="sng" w="38100">
            <a:solidFill>
              <a:schemeClr val="dk2"/>
            </a:solidFill>
            <a:prstDash val="solid"/>
            <a:round/>
            <a:headEnd len="med" w="med" type="none"/>
            <a:tailEnd len="med" w="med" type="oval"/>
          </a:ln>
        </p:spPr>
      </p:cxnSp>
      <p:sp>
        <p:nvSpPr>
          <p:cNvPr id="467" name="Google Shape;467;p52"/>
          <p:cNvSpPr txBox="1"/>
          <p:nvPr/>
        </p:nvSpPr>
        <p:spPr>
          <a:xfrm>
            <a:off x="5863400" y="1230200"/>
            <a:ext cx="239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a:t>Top node represents the system itself.</a:t>
            </a:r>
            <a:endParaRPr/>
          </a:p>
        </p:txBody>
      </p:sp>
      <p:sp>
        <p:nvSpPr>
          <p:cNvPr id="468" name="Google Shape;468;p52"/>
          <p:cNvSpPr txBox="1"/>
          <p:nvPr/>
        </p:nvSpPr>
        <p:spPr>
          <a:xfrm>
            <a:off x="6420150" y="2968425"/>
            <a:ext cx="2399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a:t>Hierarchy goes from general/abstract to specific.</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First layer represents “types” of functionality.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
                                        <p:tgtEl>
                                          <p:spTgt spid="466"/>
                                        </p:tgtEl>
                                      </p:cBhvr>
                                    </p:animEffect>
                                  </p:childTnLst>
                                </p:cTn>
                              </p:par>
                              <p:par>
                                <p:cTn fill="hold" nodeType="with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5" name="Google Shape;475;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Data Management</a:t>
            </a:r>
            <a:endParaRPr/>
          </a:p>
        </p:txBody>
      </p:sp>
      <p:sp>
        <p:nvSpPr>
          <p:cNvPr id="476" name="Google Shape;476;p53"/>
          <p:cNvSpPr/>
          <p:nvPr/>
        </p:nvSpPr>
        <p:spPr>
          <a:xfrm>
            <a:off x="3557675" y="1282400"/>
            <a:ext cx="17214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Data Management System</a:t>
            </a:r>
            <a:endParaRPr b="1"/>
          </a:p>
        </p:txBody>
      </p:sp>
      <p:sp>
        <p:nvSpPr>
          <p:cNvPr id="477" name="Google Shape;477;p53"/>
          <p:cNvSpPr/>
          <p:nvPr/>
        </p:nvSpPr>
        <p:spPr>
          <a:xfrm>
            <a:off x="2124250" y="2227725"/>
            <a:ext cx="7239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OS</a:t>
            </a:r>
            <a:endParaRPr b="1"/>
          </a:p>
        </p:txBody>
      </p:sp>
      <p:sp>
        <p:nvSpPr>
          <p:cNvPr id="478" name="Google Shape;478;p53"/>
          <p:cNvSpPr/>
          <p:nvPr/>
        </p:nvSpPr>
        <p:spPr>
          <a:xfrm>
            <a:off x="3915675" y="2227725"/>
            <a:ext cx="9681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Storage</a:t>
            </a:r>
            <a:endParaRPr b="1"/>
          </a:p>
        </p:txBody>
      </p:sp>
      <p:sp>
        <p:nvSpPr>
          <p:cNvPr id="479" name="Google Shape;479;p53"/>
          <p:cNvSpPr/>
          <p:nvPr/>
        </p:nvSpPr>
        <p:spPr>
          <a:xfrm>
            <a:off x="5951325" y="2227725"/>
            <a:ext cx="8094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Access</a:t>
            </a:r>
            <a:endParaRPr b="1"/>
          </a:p>
        </p:txBody>
      </p:sp>
      <p:cxnSp>
        <p:nvCxnSpPr>
          <p:cNvPr id="480" name="Google Shape;480;p53"/>
          <p:cNvCxnSpPr>
            <a:stCxn id="476" idx="2"/>
            <a:endCxn id="477" idx="0"/>
          </p:cNvCxnSpPr>
          <p:nvPr/>
        </p:nvCxnSpPr>
        <p:spPr>
          <a:xfrm flipH="1">
            <a:off x="2486075" y="1793600"/>
            <a:ext cx="1932300" cy="434100"/>
          </a:xfrm>
          <a:prstGeom prst="straightConnector1">
            <a:avLst/>
          </a:prstGeom>
          <a:noFill/>
          <a:ln cap="flat" cmpd="sng" w="38100">
            <a:solidFill>
              <a:schemeClr val="dk2"/>
            </a:solidFill>
            <a:prstDash val="solid"/>
            <a:round/>
            <a:headEnd len="med" w="med" type="none"/>
            <a:tailEnd len="med" w="med" type="oval"/>
          </a:ln>
        </p:spPr>
      </p:cxnSp>
      <p:cxnSp>
        <p:nvCxnSpPr>
          <p:cNvPr id="481" name="Google Shape;481;p53"/>
          <p:cNvCxnSpPr>
            <a:stCxn id="476" idx="2"/>
            <a:endCxn id="478" idx="0"/>
          </p:cNvCxnSpPr>
          <p:nvPr/>
        </p:nvCxnSpPr>
        <p:spPr>
          <a:xfrm flipH="1">
            <a:off x="4399775" y="1793600"/>
            <a:ext cx="18600" cy="434100"/>
          </a:xfrm>
          <a:prstGeom prst="straightConnector1">
            <a:avLst/>
          </a:prstGeom>
          <a:noFill/>
          <a:ln cap="flat" cmpd="sng" w="38100">
            <a:solidFill>
              <a:schemeClr val="dk2"/>
            </a:solidFill>
            <a:prstDash val="solid"/>
            <a:round/>
            <a:headEnd len="med" w="med" type="none"/>
            <a:tailEnd len="med" w="med" type="oval"/>
          </a:ln>
        </p:spPr>
      </p:cxnSp>
      <p:cxnSp>
        <p:nvCxnSpPr>
          <p:cNvPr id="482" name="Google Shape;482;p53"/>
          <p:cNvCxnSpPr>
            <a:stCxn id="476" idx="2"/>
            <a:endCxn id="479" idx="0"/>
          </p:cNvCxnSpPr>
          <p:nvPr/>
        </p:nvCxnSpPr>
        <p:spPr>
          <a:xfrm>
            <a:off x="4418375" y="1793600"/>
            <a:ext cx="1937700" cy="434100"/>
          </a:xfrm>
          <a:prstGeom prst="straightConnector1">
            <a:avLst/>
          </a:prstGeom>
          <a:noFill/>
          <a:ln cap="flat" cmpd="sng" w="38100">
            <a:solidFill>
              <a:schemeClr val="dk2"/>
            </a:solidFill>
            <a:prstDash val="solid"/>
            <a:round/>
            <a:headEnd len="med" w="med" type="none"/>
            <a:tailEnd len="med" w="med" type="oval"/>
          </a:ln>
        </p:spPr>
      </p:cxnSp>
      <p:sp>
        <p:nvSpPr>
          <p:cNvPr id="483" name="Google Shape;483;p53"/>
          <p:cNvSpPr/>
          <p:nvPr/>
        </p:nvSpPr>
        <p:spPr>
          <a:xfrm>
            <a:off x="6312075" y="3075338"/>
            <a:ext cx="12453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Transaction Log</a:t>
            </a:r>
            <a:endParaRPr b="1"/>
          </a:p>
        </p:txBody>
      </p:sp>
      <p:sp>
        <p:nvSpPr>
          <p:cNvPr id="484" name="Google Shape;484;p53"/>
          <p:cNvSpPr/>
          <p:nvPr/>
        </p:nvSpPr>
        <p:spPr>
          <a:xfrm>
            <a:off x="5625900" y="3075338"/>
            <a:ext cx="6378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API</a:t>
            </a:r>
            <a:endParaRPr b="1"/>
          </a:p>
        </p:txBody>
      </p:sp>
      <p:sp>
        <p:nvSpPr>
          <p:cNvPr id="485" name="Google Shape;485;p53"/>
          <p:cNvSpPr/>
          <p:nvPr/>
        </p:nvSpPr>
        <p:spPr>
          <a:xfrm>
            <a:off x="7605750" y="3075350"/>
            <a:ext cx="8700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SQL Engine</a:t>
            </a:r>
            <a:endParaRPr b="1"/>
          </a:p>
        </p:txBody>
      </p:sp>
      <p:cxnSp>
        <p:nvCxnSpPr>
          <p:cNvPr id="486" name="Google Shape;486;p53"/>
          <p:cNvCxnSpPr>
            <a:stCxn id="479" idx="2"/>
            <a:endCxn id="483" idx="0"/>
          </p:cNvCxnSpPr>
          <p:nvPr/>
        </p:nvCxnSpPr>
        <p:spPr>
          <a:xfrm>
            <a:off x="6356025" y="2738925"/>
            <a:ext cx="578700" cy="336300"/>
          </a:xfrm>
          <a:prstGeom prst="straightConnector1">
            <a:avLst/>
          </a:prstGeom>
          <a:noFill/>
          <a:ln cap="flat" cmpd="sng" w="38100">
            <a:solidFill>
              <a:schemeClr val="dk2"/>
            </a:solidFill>
            <a:prstDash val="solid"/>
            <a:round/>
            <a:headEnd len="med" w="med" type="none"/>
            <a:tailEnd len="med" w="med" type="oval"/>
          </a:ln>
        </p:spPr>
      </p:cxnSp>
      <p:cxnSp>
        <p:nvCxnSpPr>
          <p:cNvPr id="487" name="Google Shape;487;p53"/>
          <p:cNvCxnSpPr>
            <a:stCxn id="479" idx="2"/>
            <a:endCxn id="485" idx="0"/>
          </p:cNvCxnSpPr>
          <p:nvPr/>
        </p:nvCxnSpPr>
        <p:spPr>
          <a:xfrm>
            <a:off x="6356025" y="2738925"/>
            <a:ext cx="1684800" cy="336300"/>
          </a:xfrm>
          <a:prstGeom prst="straightConnector1">
            <a:avLst/>
          </a:prstGeom>
          <a:noFill/>
          <a:ln cap="flat" cmpd="sng" w="38100">
            <a:solidFill>
              <a:schemeClr val="dk2"/>
            </a:solidFill>
            <a:prstDash val="solid"/>
            <a:round/>
            <a:headEnd len="med" w="med" type="none"/>
            <a:tailEnd len="med" w="med" type="oval"/>
          </a:ln>
        </p:spPr>
      </p:cxnSp>
      <p:cxnSp>
        <p:nvCxnSpPr>
          <p:cNvPr id="488" name="Google Shape;488;p53"/>
          <p:cNvCxnSpPr>
            <a:stCxn id="479" idx="2"/>
            <a:endCxn id="484" idx="0"/>
          </p:cNvCxnSpPr>
          <p:nvPr/>
        </p:nvCxnSpPr>
        <p:spPr>
          <a:xfrm flipH="1">
            <a:off x="5944725" y="2738925"/>
            <a:ext cx="411300" cy="336300"/>
          </a:xfrm>
          <a:prstGeom prst="straightConnector1">
            <a:avLst/>
          </a:prstGeom>
          <a:noFill/>
          <a:ln cap="flat" cmpd="sng" w="38100">
            <a:solidFill>
              <a:schemeClr val="dk2"/>
            </a:solidFill>
            <a:prstDash val="solid"/>
            <a:round/>
            <a:headEnd len="med" w="med" type="none"/>
            <a:tailEnd len="med" w="med" type="oval"/>
          </a:ln>
        </p:spPr>
      </p:cxnSp>
      <p:sp>
        <p:nvSpPr>
          <p:cNvPr id="489" name="Google Shape;489;p53"/>
          <p:cNvSpPr/>
          <p:nvPr/>
        </p:nvSpPr>
        <p:spPr>
          <a:xfrm>
            <a:off x="4572000" y="3922950"/>
            <a:ext cx="5244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put</a:t>
            </a:r>
            <a:endParaRPr b="1"/>
          </a:p>
        </p:txBody>
      </p:sp>
      <p:sp>
        <p:nvSpPr>
          <p:cNvPr id="490" name="Google Shape;490;p53"/>
          <p:cNvSpPr/>
          <p:nvPr/>
        </p:nvSpPr>
        <p:spPr>
          <a:xfrm>
            <a:off x="5127288" y="3922975"/>
            <a:ext cx="5244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get</a:t>
            </a:r>
            <a:endParaRPr b="1"/>
          </a:p>
        </p:txBody>
      </p:sp>
      <p:sp>
        <p:nvSpPr>
          <p:cNvPr id="491" name="Google Shape;491;p53"/>
          <p:cNvSpPr/>
          <p:nvPr/>
        </p:nvSpPr>
        <p:spPr>
          <a:xfrm>
            <a:off x="6291288" y="3922975"/>
            <a:ext cx="8094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delete</a:t>
            </a:r>
            <a:endParaRPr b="1"/>
          </a:p>
        </p:txBody>
      </p:sp>
      <p:sp>
        <p:nvSpPr>
          <p:cNvPr id="492" name="Google Shape;492;p53"/>
          <p:cNvSpPr/>
          <p:nvPr/>
        </p:nvSpPr>
        <p:spPr>
          <a:xfrm>
            <a:off x="5682600" y="3922975"/>
            <a:ext cx="5778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post</a:t>
            </a:r>
            <a:endParaRPr b="1"/>
          </a:p>
        </p:txBody>
      </p:sp>
      <p:cxnSp>
        <p:nvCxnSpPr>
          <p:cNvPr id="493" name="Google Shape;493;p53"/>
          <p:cNvCxnSpPr>
            <a:stCxn id="484" idx="2"/>
            <a:endCxn id="489" idx="0"/>
          </p:cNvCxnSpPr>
          <p:nvPr/>
        </p:nvCxnSpPr>
        <p:spPr>
          <a:xfrm flipH="1">
            <a:off x="4834200" y="3586538"/>
            <a:ext cx="1110600" cy="336300"/>
          </a:xfrm>
          <a:prstGeom prst="straightConnector1">
            <a:avLst/>
          </a:prstGeom>
          <a:noFill/>
          <a:ln cap="flat" cmpd="sng" w="38100">
            <a:solidFill>
              <a:schemeClr val="dk2"/>
            </a:solidFill>
            <a:prstDash val="solid"/>
            <a:round/>
            <a:headEnd len="med" w="med" type="none"/>
            <a:tailEnd len="med" w="med" type="oval"/>
          </a:ln>
        </p:spPr>
      </p:cxnSp>
      <p:cxnSp>
        <p:nvCxnSpPr>
          <p:cNvPr id="494" name="Google Shape;494;p53"/>
          <p:cNvCxnSpPr>
            <a:stCxn id="484" idx="2"/>
            <a:endCxn id="490" idx="0"/>
          </p:cNvCxnSpPr>
          <p:nvPr/>
        </p:nvCxnSpPr>
        <p:spPr>
          <a:xfrm flipH="1">
            <a:off x="5389500" y="3586538"/>
            <a:ext cx="555300" cy="336300"/>
          </a:xfrm>
          <a:prstGeom prst="straightConnector1">
            <a:avLst/>
          </a:prstGeom>
          <a:noFill/>
          <a:ln cap="flat" cmpd="sng" w="38100">
            <a:solidFill>
              <a:schemeClr val="dk2"/>
            </a:solidFill>
            <a:prstDash val="solid"/>
            <a:round/>
            <a:headEnd len="med" w="med" type="none"/>
            <a:tailEnd len="med" w="med" type="oval"/>
          </a:ln>
        </p:spPr>
      </p:cxnSp>
      <p:cxnSp>
        <p:nvCxnSpPr>
          <p:cNvPr id="495" name="Google Shape;495;p53"/>
          <p:cNvCxnSpPr>
            <a:stCxn id="484" idx="2"/>
            <a:endCxn id="492" idx="0"/>
          </p:cNvCxnSpPr>
          <p:nvPr/>
        </p:nvCxnSpPr>
        <p:spPr>
          <a:xfrm>
            <a:off x="5944800" y="3586538"/>
            <a:ext cx="26700" cy="336300"/>
          </a:xfrm>
          <a:prstGeom prst="straightConnector1">
            <a:avLst/>
          </a:prstGeom>
          <a:noFill/>
          <a:ln cap="flat" cmpd="sng" w="38100">
            <a:solidFill>
              <a:schemeClr val="dk2"/>
            </a:solidFill>
            <a:prstDash val="solid"/>
            <a:round/>
            <a:headEnd len="med" w="med" type="none"/>
            <a:tailEnd len="med" w="med" type="oval"/>
          </a:ln>
        </p:spPr>
      </p:cxnSp>
      <p:cxnSp>
        <p:nvCxnSpPr>
          <p:cNvPr id="496" name="Google Shape;496;p53"/>
          <p:cNvCxnSpPr>
            <a:stCxn id="484" idx="2"/>
            <a:endCxn id="491" idx="0"/>
          </p:cNvCxnSpPr>
          <p:nvPr/>
        </p:nvCxnSpPr>
        <p:spPr>
          <a:xfrm>
            <a:off x="5944800" y="3586538"/>
            <a:ext cx="751200" cy="336300"/>
          </a:xfrm>
          <a:prstGeom prst="straightConnector1">
            <a:avLst/>
          </a:prstGeom>
          <a:noFill/>
          <a:ln cap="flat" cmpd="sng" w="38100">
            <a:solidFill>
              <a:schemeClr val="dk2"/>
            </a:solidFill>
            <a:prstDash val="solid"/>
            <a:round/>
            <a:headEnd len="med" w="med" type="none"/>
            <a:tailEnd len="med" w="med" type="oval"/>
          </a:ln>
        </p:spPr>
      </p:cxnSp>
      <p:sp>
        <p:nvSpPr>
          <p:cNvPr id="497" name="Google Shape;497;p53"/>
          <p:cNvSpPr/>
          <p:nvPr/>
        </p:nvSpPr>
        <p:spPr>
          <a:xfrm>
            <a:off x="7131588" y="3922975"/>
            <a:ext cx="10407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relational queries</a:t>
            </a:r>
            <a:endParaRPr b="1"/>
          </a:p>
        </p:txBody>
      </p:sp>
      <p:sp>
        <p:nvSpPr>
          <p:cNvPr id="498" name="Google Shape;498;p53"/>
          <p:cNvSpPr/>
          <p:nvPr/>
        </p:nvSpPr>
        <p:spPr>
          <a:xfrm>
            <a:off x="8203200" y="3922975"/>
            <a:ext cx="8700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stream queries</a:t>
            </a:r>
            <a:endParaRPr b="1"/>
          </a:p>
        </p:txBody>
      </p:sp>
      <p:cxnSp>
        <p:nvCxnSpPr>
          <p:cNvPr id="499" name="Google Shape;499;p53"/>
          <p:cNvCxnSpPr>
            <a:stCxn id="485" idx="2"/>
            <a:endCxn id="497" idx="0"/>
          </p:cNvCxnSpPr>
          <p:nvPr/>
        </p:nvCxnSpPr>
        <p:spPr>
          <a:xfrm flipH="1">
            <a:off x="7651950" y="3586550"/>
            <a:ext cx="388800" cy="336300"/>
          </a:xfrm>
          <a:prstGeom prst="straightConnector1">
            <a:avLst/>
          </a:prstGeom>
          <a:noFill/>
          <a:ln cap="flat" cmpd="sng" w="38100">
            <a:solidFill>
              <a:schemeClr val="dk2"/>
            </a:solidFill>
            <a:prstDash val="solid"/>
            <a:round/>
            <a:headEnd len="med" w="med" type="none"/>
            <a:tailEnd len="med" w="med" type="oval"/>
          </a:ln>
        </p:spPr>
      </p:cxnSp>
      <p:cxnSp>
        <p:nvCxnSpPr>
          <p:cNvPr id="500" name="Google Shape;500;p53"/>
          <p:cNvCxnSpPr>
            <a:stCxn id="485" idx="2"/>
            <a:endCxn id="498" idx="0"/>
          </p:cNvCxnSpPr>
          <p:nvPr/>
        </p:nvCxnSpPr>
        <p:spPr>
          <a:xfrm>
            <a:off x="8040750" y="3586550"/>
            <a:ext cx="597600" cy="336300"/>
          </a:xfrm>
          <a:prstGeom prst="straightConnector1">
            <a:avLst/>
          </a:prstGeom>
          <a:noFill/>
          <a:ln cap="flat" cmpd="sng" w="38100">
            <a:solidFill>
              <a:schemeClr val="dk2"/>
            </a:solidFill>
            <a:prstDash val="solid"/>
            <a:round/>
            <a:headEnd len="med" w="med" type="none"/>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
                                        <p:tgtEl>
                                          <p:spTgt spid="486"/>
                                        </p:tgtEl>
                                      </p:cBhvr>
                                    </p:animEffect>
                                  </p:childTnLst>
                                </p:cTn>
                              </p:par>
                              <p:par>
                                <p:cTn fill="hold" nodeType="with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
                                        <p:tgtEl>
                                          <p:spTgt spid="487"/>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
                                        <p:tgtEl>
                                          <p:spTgt spid="490"/>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
                                        <p:tgtEl>
                                          <p:spTgt spid="492"/>
                                        </p:tgtEl>
                                      </p:cBhvr>
                                    </p:animEffect>
                                  </p:childTnLst>
                                </p:cTn>
                              </p:par>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
                                        <p:tgtEl>
                                          <p:spTgt spid="493"/>
                                        </p:tgtEl>
                                      </p:cBhvr>
                                    </p:animEffect>
                                  </p:childTnLst>
                                </p:cTn>
                              </p:par>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
                                        <p:tgtEl>
                                          <p:spTgt spid="494"/>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
                                        <p:tgtEl>
                                          <p:spTgt spid="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
                                        <p:tgtEl>
                                          <p:spTgt spid="497"/>
                                        </p:tgtEl>
                                      </p:cBhvr>
                                    </p:animEffect>
                                  </p:childTnLst>
                                </p:cTn>
                              </p:par>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
                                        <p:tgtEl>
                                          <p:spTgt spid="499"/>
                                        </p:tgtEl>
                                      </p:cBhvr>
                                    </p:animEffect>
                                  </p:childTnLst>
                                </p:cTn>
                              </p:par>
                              <p:par>
                                <p:cTn fill="hold" nodeType="with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4"/>
          <p:cNvSpPr/>
          <p:nvPr/>
        </p:nvSpPr>
        <p:spPr>
          <a:xfrm>
            <a:off x="4962150" y="3265550"/>
            <a:ext cx="306000" cy="309000"/>
          </a:xfrm>
          <a:prstGeom prst="ellipse">
            <a:avLst/>
          </a:prstGeom>
          <a:solidFill>
            <a:schemeClr val="dk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4"/>
          <p:cNvSpPr/>
          <p:nvPr/>
        </p:nvSpPr>
        <p:spPr>
          <a:xfrm>
            <a:off x="3628325" y="3265550"/>
            <a:ext cx="306000" cy="3090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09" name="Google Shape;509;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Data Management</a:t>
            </a:r>
            <a:endParaRPr/>
          </a:p>
        </p:txBody>
      </p:sp>
      <p:sp>
        <p:nvSpPr>
          <p:cNvPr id="510" name="Google Shape;510;p54"/>
          <p:cNvSpPr/>
          <p:nvPr/>
        </p:nvSpPr>
        <p:spPr>
          <a:xfrm>
            <a:off x="3557675" y="1282400"/>
            <a:ext cx="17214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Data Management System</a:t>
            </a:r>
            <a:endParaRPr b="1"/>
          </a:p>
        </p:txBody>
      </p:sp>
      <p:sp>
        <p:nvSpPr>
          <p:cNvPr id="511" name="Google Shape;511;p54"/>
          <p:cNvSpPr/>
          <p:nvPr/>
        </p:nvSpPr>
        <p:spPr>
          <a:xfrm>
            <a:off x="2124250" y="2227725"/>
            <a:ext cx="7239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OS</a:t>
            </a:r>
            <a:endParaRPr b="1"/>
          </a:p>
        </p:txBody>
      </p:sp>
      <p:sp>
        <p:nvSpPr>
          <p:cNvPr id="512" name="Google Shape;512;p54"/>
          <p:cNvSpPr/>
          <p:nvPr/>
        </p:nvSpPr>
        <p:spPr>
          <a:xfrm>
            <a:off x="3934325" y="2227725"/>
            <a:ext cx="9681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Storage</a:t>
            </a:r>
            <a:endParaRPr b="1"/>
          </a:p>
        </p:txBody>
      </p:sp>
      <p:sp>
        <p:nvSpPr>
          <p:cNvPr id="513" name="Google Shape;513;p54"/>
          <p:cNvSpPr/>
          <p:nvPr/>
        </p:nvSpPr>
        <p:spPr>
          <a:xfrm>
            <a:off x="5951325" y="2227725"/>
            <a:ext cx="8094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Access</a:t>
            </a:r>
            <a:endParaRPr b="1"/>
          </a:p>
        </p:txBody>
      </p:sp>
      <p:cxnSp>
        <p:nvCxnSpPr>
          <p:cNvPr id="514" name="Google Shape;514;p54"/>
          <p:cNvCxnSpPr>
            <a:stCxn id="510" idx="2"/>
            <a:endCxn id="511" idx="0"/>
          </p:cNvCxnSpPr>
          <p:nvPr/>
        </p:nvCxnSpPr>
        <p:spPr>
          <a:xfrm flipH="1">
            <a:off x="2486075" y="1793600"/>
            <a:ext cx="1932300" cy="434100"/>
          </a:xfrm>
          <a:prstGeom prst="straightConnector1">
            <a:avLst/>
          </a:prstGeom>
          <a:noFill/>
          <a:ln cap="flat" cmpd="sng" w="38100">
            <a:solidFill>
              <a:schemeClr val="dk2"/>
            </a:solidFill>
            <a:prstDash val="solid"/>
            <a:round/>
            <a:headEnd len="med" w="med" type="none"/>
            <a:tailEnd len="med" w="med" type="oval"/>
          </a:ln>
        </p:spPr>
      </p:cxnSp>
      <p:cxnSp>
        <p:nvCxnSpPr>
          <p:cNvPr id="515" name="Google Shape;515;p54"/>
          <p:cNvCxnSpPr>
            <a:stCxn id="510" idx="2"/>
            <a:endCxn id="512" idx="0"/>
          </p:cNvCxnSpPr>
          <p:nvPr/>
        </p:nvCxnSpPr>
        <p:spPr>
          <a:xfrm>
            <a:off x="4418375" y="1793600"/>
            <a:ext cx="0" cy="434100"/>
          </a:xfrm>
          <a:prstGeom prst="straightConnector1">
            <a:avLst/>
          </a:prstGeom>
          <a:noFill/>
          <a:ln cap="flat" cmpd="sng" w="38100">
            <a:solidFill>
              <a:schemeClr val="dk2"/>
            </a:solidFill>
            <a:prstDash val="solid"/>
            <a:round/>
            <a:headEnd len="med" w="med" type="none"/>
            <a:tailEnd len="med" w="med" type="oval"/>
          </a:ln>
        </p:spPr>
      </p:cxnSp>
      <p:cxnSp>
        <p:nvCxnSpPr>
          <p:cNvPr id="516" name="Google Shape;516;p54"/>
          <p:cNvCxnSpPr>
            <a:stCxn id="510" idx="2"/>
            <a:endCxn id="513" idx="0"/>
          </p:cNvCxnSpPr>
          <p:nvPr/>
        </p:nvCxnSpPr>
        <p:spPr>
          <a:xfrm>
            <a:off x="4418375" y="1793600"/>
            <a:ext cx="1937700" cy="434100"/>
          </a:xfrm>
          <a:prstGeom prst="straightConnector1">
            <a:avLst/>
          </a:prstGeom>
          <a:noFill/>
          <a:ln cap="flat" cmpd="sng" w="38100">
            <a:solidFill>
              <a:schemeClr val="dk2"/>
            </a:solidFill>
            <a:prstDash val="solid"/>
            <a:round/>
            <a:headEnd len="med" w="med" type="none"/>
            <a:tailEnd len="med" w="med" type="oval"/>
          </a:ln>
        </p:spPr>
      </p:cxnSp>
      <p:sp>
        <p:nvSpPr>
          <p:cNvPr id="517" name="Google Shape;517;p54"/>
          <p:cNvSpPr/>
          <p:nvPr/>
        </p:nvSpPr>
        <p:spPr>
          <a:xfrm>
            <a:off x="3332075" y="2922650"/>
            <a:ext cx="10863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Data Dictionary</a:t>
            </a:r>
            <a:endParaRPr b="1"/>
          </a:p>
        </p:txBody>
      </p:sp>
      <p:sp>
        <p:nvSpPr>
          <p:cNvPr id="518" name="Google Shape;518;p54"/>
          <p:cNvSpPr/>
          <p:nvPr/>
        </p:nvSpPr>
        <p:spPr>
          <a:xfrm>
            <a:off x="4572000" y="2922650"/>
            <a:ext cx="10863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Indexing</a:t>
            </a:r>
            <a:endParaRPr b="1"/>
          </a:p>
        </p:txBody>
      </p:sp>
      <p:cxnSp>
        <p:nvCxnSpPr>
          <p:cNvPr id="519" name="Google Shape;519;p54"/>
          <p:cNvCxnSpPr>
            <a:stCxn id="512" idx="2"/>
            <a:endCxn id="517" idx="0"/>
          </p:cNvCxnSpPr>
          <p:nvPr/>
        </p:nvCxnSpPr>
        <p:spPr>
          <a:xfrm flipH="1">
            <a:off x="3875075" y="2738925"/>
            <a:ext cx="543300" cy="183600"/>
          </a:xfrm>
          <a:prstGeom prst="straightConnector1">
            <a:avLst/>
          </a:prstGeom>
          <a:noFill/>
          <a:ln cap="flat" cmpd="sng" w="38100">
            <a:solidFill>
              <a:schemeClr val="dk2"/>
            </a:solidFill>
            <a:prstDash val="solid"/>
            <a:round/>
            <a:headEnd len="med" w="med" type="none"/>
            <a:tailEnd len="med" w="med" type="oval"/>
          </a:ln>
        </p:spPr>
      </p:cxnSp>
      <p:cxnSp>
        <p:nvCxnSpPr>
          <p:cNvPr id="520" name="Google Shape;520;p54"/>
          <p:cNvCxnSpPr>
            <a:stCxn id="512" idx="2"/>
            <a:endCxn id="518" idx="0"/>
          </p:cNvCxnSpPr>
          <p:nvPr/>
        </p:nvCxnSpPr>
        <p:spPr>
          <a:xfrm>
            <a:off x="4418375" y="2738925"/>
            <a:ext cx="696900" cy="183600"/>
          </a:xfrm>
          <a:prstGeom prst="straightConnector1">
            <a:avLst/>
          </a:prstGeom>
          <a:noFill/>
          <a:ln cap="flat" cmpd="sng" w="38100">
            <a:solidFill>
              <a:schemeClr val="dk2"/>
            </a:solidFill>
            <a:prstDash val="solid"/>
            <a:round/>
            <a:headEnd len="med" w="med" type="none"/>
            <a:tailEnd len="med" w="med" type="oval"/>
          </a:ln>
        </p:spPr>
      </p:cxnSp>
      <p:sp>
        <p:nvSpPr>
          <p:cNvPr id="521" name="Google Shape;521;p54"/>
          <p:cNvSpPr/>
          <p:nvPr/>
        </p:nvSpPr>
        <p:spPr>
          <a:xfrm>
            <a:off x="2486075" y="3742775"/>
            <a:ext cx="8094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Tables</a:t>
            </a:r>
            <a:endParaRPr b="1"/>
          </a:p>
        </p:txBody>
      </p:sp>
      <p:sp>
        <p:nvSpPr>
          <p:cNvPr id="522" name="Google Shape;522;p54"/>
          <p:cNvSpPr/>
          <p:nvPr/>
        </p:nvSpPr>
        <p:spPr>
          <a:xfrm>
            <a:off x="3450275" y="3742775"/>
            <a:ext cx="9681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Columns</a:t>
            </a:r>
            <a:endParaRPr b="1"/>
          </a:p>
        </p:txBody>
      </p:sp>
      <p:cxnSp>
        <p:nvCxnSpPr>
          <p:cNvPr id="523" name="Google Shape;523;p54"/>
          <p:cNvCxnSpPr>
            <a:stCxn id="517" idx="2"/>
            <a:endCxn id="521" idx="0"/>
          </p:cNvCxnSpPr>
          <p:nvPr/>
        </p:nvCxnSpPr>
        <p:spPr>
          <a:xfrm flipH="1">
            <a:off x="2890925" y="3433850"/>
            <a:ext cx="984300" cy="309000"/>
          </a:xfrm>
          <a:prstGeom prst="straightConnector1">
            <a:avLst/>
          </a:prstGeom>
          <a:noFill/>
          <a:ln cap="flat" cmpd="sng" w="38100">
            <a:solidFill>
              <a:schemeClr val="dk2"/>
            </a:solidFill>
            <a:prstDash val="solid"/>
            <a:round/>
            <a:headEnd len="med" w="med" type="none"/>
            <a:tailEnd len="med" w="med" type="none"/>
          </a:ln>
        </p:spPr>
      </p:cxnSp>
      <p:cxnSp>
        <p:nvCxnSpPr>
          <p:cNvPr id="524" name="Google Shape;524;p54"/>
          <p:cNvCxnSpPr>
            <a:stCxn id="517" idx="2"/>
            <a:endCxn id="522" idx="0"/>
          </p:cNvCxnSpPr>
          <p:nvPr/>
        </p:nvCxnSpPr>
        <p:spPr>
          <a:xfrm>
            <a:off x="3875225" y="3433850"/>
            <a:ext cx="59100" cy="309000"/>
          </a:xfrm>
          <a:prstGeom prst="straightConnector1">
            <a:avLst/>
          </a:prstGeom>
          <a:noFill/>
          <a:ln cap="flat" cmpd="sng" w="38100">
            <a:solidFill>
              <a:schemeClr val="dk2"/>
            </a:solidFill>
            <a:prstDash val="solid"/>
            <a:round/>
            <a:headEnd len="med" w="med" type="none"/>
            <a:tailEnd len="med" w="med" type="none"/>
          </a:ln>
        </p:spPr>
      </p:cxnSp>
      <p:sp>
        <p:nvSpPr>
          <p:cNvPr id="525" name="Google Shape;525;p54"/>
          <p:cNvSpPr/>
          <p:nvPr/>
        </p:nvSpPr>
        <p:spPr>
          <a:xfrm>
            <a:off x="4573175" y="3742775"/>
            <a:ext cx="6120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List</a:t>
            </a:r>
            <a:endParaRPr b="1"/>
          </a:p>
        </p:txBody>
      </p:sp>
      <p:sp>
        <p:nvSpPr>
          <p:cNvPr id="526" name="Google Shape;526;p54"/>
          <p:cNvSpPr/>
          <p:nvPr/>
        </p:nvSpPr>
        <p:spPr>
          <a:xfrm>
            <a:off x="5279075" y="3742775"/>
            <a:ext cx="8973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B+-Tree</a:t>
            </a:r>
            <a:endParaRPr b="1"/>
          </a:p>
        </p:txBody>
      </p:sp>
      <p:cxnSp>
        <p:nvCxnSpPr>
          <p:cNvPr id="527" name="Google Shape;527;p54"/>
          <p:cNvCxnSpPr>
            <a:stCxn id="518" idx="2"/>
            <a:endCxn id="525" idx="0"/>
          </p:cNvCxnSpPr>
          <p:nvPr/>
        </p:nvCxnSpPr>
        <p:spPr>
          <a:xfrm flipH="1">
            <a:off x="4879050" y="3433850"/>
            <a:ext cx="236100" cy="309000"/>
          </a:xfrm>
          <a:prstGeom prst="straightConnector1">
            <a:avLst/>
          </a:prstGeom>
          <a:noFill/>
          <a:ln cap="flat" cmpd="sng" w="38100">
            <a:solidFill>
              <a:schemeClr val="dk2"/>
            </a:solidFill>
            <a:prstDash val="solid"/>
            <a:round/>
            <a:headEnd len="med" w="med" type="none"/>
            <a:tailEnd len="med" w="med" type="none"/>
          </a:ln>
        </p:spPr>
      </p:cxnSp>
      <p:cxnSp>
        <p:nvCxnSpPr>
          <p:cNvPr id="528" name="Google Shape;528;p54"/>
          <p:cNvCxnSpPr>
            <a:stCxn id="518" idx="2"/>
            <a:endCxn id="526" idx="0"/>
          </p:cNvCxnSpPr>
          <p:nvPr/>
        </p:nvCxnSpPr>
        <p:spPr>
          <a:xfrm>
            <a:off x="5115150" y="3433850"/>
            <a:ext cx="612600" cy="309000"/>
          </a:xfrm>
          <a:prstGeom prst="straightConnector1">
            <a:avLst/>
          </a:prstGeom>
          <a:noFill/>
          <a:ln cap="flat" cmpd="sng" w="38100">
            <a:solidFill>
              <a:schemeClr val="dk2"/>
            </a:solidFill>
            <a:prstDash val="solid"/>
            <a:round/>
            <a:headEnd len="med" w="med" type="none"/>
            <a:tailEnd len="med" w="med" type="none"/>
          </a:ln>
        </p:spPr>
      </p:cxnSp>
      <p:sp>
        <p:nvSpPr>
          <p:cNvPr id="529" name="Google Shape;529;p54"/>
          <p:cNvSpPr/>
          <p:nvPr/>
        </p:nvSpPr>
        <p:spPr>
          <a:xfrm>
            <a:off x="5115150" y="4483375"/>
            <a:ext cx="6126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add</a:t>
            </a:r>
            <a:endParaRPr b="1"/>
          </a:p>
        </p:txBody>
      </p:sp>
      <p:sp>
        <p:nvSpPr>
          <p:cNvPr id="530" name="Google Shape;530;p54"/>
          <p:cNvSpPr/>
          <p:nvPr/>
        </p:nvSpPr>
        <p:spPr>
          <a:xfrm>
            <a:off x="5761975" y="4483375"/>
            <a:ext cx="8094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search</a:t>
            </a:r>
            <a:endParaRPr b="1"/>
          </a:p>
        </p:txBody>
      </p:sp>
      <p:sp>
        <p:nvSpPr>
          <p:cNvPr id="531" name="Google Shape;531;p54"/>
          <p:cNvSpPr/>
          <p:nvPr/>
        </p:nvSpPr>
        <p:spPr>
          <a:xfrm>
            <a:off x="6605600" y="4483375"/>
            <a:ext cx="8973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remove</a:t>
            </a:r>
            <a:endParaRPr b="1"/>
          </a:p>
        </p:txBody>
      </p:sp>
      <p:sp>
        <p:nvSpPr>
          <p:cNvPr id="532" name="Google Shape;532;p54"/>
          <p:cNvSpPr/>
          <p:nvPr/>
        </p:nvSpPr>
        <p:spPr>
          <a:xfrm>
            <a:off x="7537125" y="4483375"/>
            <a:ext cx="8973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update</a:t>
            </a:r>
            <a:endParaRPr b="1"/>
          </a:p>
        </p:txBody>
      </p:sp>
      <p:cxnSp>
        <p:nvCxnSpPr>
          <p:cNvPr id="533" name="Google Shape;533;p54"/>
          <p:cNvCxnSpPr>
            <a:stCxn id="526" idx="2"/>
            <a:endCxn id="529" idx="0"/>
          </p:cNvCxnSpPr>
          <p:nvPr/>
        </p:nvCxnSpPr>
        <p:spPr>
          <a:xfrm flipH="1">
            <a:off x="5421425" y="4253975"/>
            <a:ext cx="306300" cy="229500"/>
          </a:xfrm>
          <a:prstGeom prst="straightConnector1">
            <a:avLst/>
          </a:prstGeom>
          <a:noFill/>
          <a:ln cap="flat" cmpd="sng" w="38100">
            <a:solidFill>
              <a:schemeClr val="dk2"/>
            </a:solidFill>
            <a:prstDash val="solid"/>
            <a:round/>
            <a:headEnd len="med" w="med" type="none"/>
            <a:tailEnd len="med" w="med" type="oval"/>
          </a:ln>
        </p:spPr>
      </p:cxnSp>
      <p:cxnSp>
        <p:nvCxnSpPr>
          <p:cNvPr id="534" name="Google Shape;534;p54"/>
          <p:cNvCxnSpPr>
            <a:stCxn id="526" idx="2"/>
            <a:endCxn id="530" idx="0"/>
          </p:cNvCxnSpPr>
          <p:nvPr/>
        </p:nvCxnSpPr>
        <p:spPr>
          <a:xfrm>
            <a:off x="5727725" y="4253975"/>
            <a:ext cx="438900" cy="229500"/>
          </a:xfrm>
          <a:prstGeom prst="straightConnector1">
            <a:avLst/>
          </a:prstGeom>
          <a:noFill/>
          <a:ln cap="flat" cmpd="sng" w="38100">
            <a:solidFill>
              <a:schemeClr val="dk2"/>
            </a:solidFill>
            <a:prstDash val="solid"/>
            <a:round/>
            <a:headEnd len="med" w="med" type="none"/>
            <a:tailEnd len="med" w="med" type="oval"/>
          </a:ln>
        </p:spPr>
      </p:cxnSp>
      <p:cxnSp>
        <p:nvCxnSpPr>
          <p:cNvPr id="535" name="Google Shape;535;p54"/>
          <p:cNvCxnSpPr>
            <a:stCxn id="526" idx="2"/>
            <a:endCxn id="531" idx="0"/>
          </p:cNvCxnSpPr>
          <p:nvPr/>
        </p:nvCxnSpPr>
        <p:spPr>
          <a:xfrm>
            <a:off x="5727725" y="4253975"/>
            <a:ext cx="1326600" cy="229500"/>
          </a:xfrm>
          <a:prstGeom prst="straightConnector1">
            <a:avLst/>
          </a:prstGeom>
          <a:noFill/>
          <a:ln cap="flat" cmpd="sng" w="38100">
            <a:solidFill>
              <a:schemeClr val="dk2"/>
            </a:solidFill>
            <a:prstDash val="solid"/>
            <a:round/>
            <a:headEnd len="med" w="med" type="none"/>
            <a:tailEnd len="med" w="med" type="oval"/>
          </a:ln>
        </p:spPr>
      </p:cxnSp>
      <p:cxnSp>
        <p:nvCxnSpPr>
          <p:cNvPr id="536" name="Google Shape;536;p54"/>
          <p:cNvCxnSpPr>
            <a:stCxn id="526" idx="2"/>
            <a:endCxn id="532" idx="0"/>
          </p:cNvCxnSpPr>
          <p:nvPr/>
        </p:nvCxnSpPr>
        <p:spPr>
          <a:xfrm>
            <a:off x="5727725" y="4253975"/>
            <a:ext cx="2258100" cy="229500"/>
          </a:xfrm>
          <a:prstGeom prst="straightConnector1">
            <a:avLst/>
          </a:prstGeom>
          <a:noFill/>
          <a:ln cap="flat" cmpd="sng" w="38100">
            <a:solidFill>
              <a:schemeClr val="dk2"/>
            </a:solidFill>
            <a:prstDash val="solid"/>
            <a:round/>
            <a:headEnd len="med" w="med" type="none"/>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
                                        <p:tgtEl>
                                          <p:spTgt spid="521"/>
                                        </p:tgtEl>
                                      </p:cBhvr>
                                    </p:animEffect>
                                  </p:childTnLst>
                                </p:cTn>
                              </p:par>
                              <p:par>
                                <p:cTn fill="hold" nodeType="with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
                                        <p:tgtEl>
                                          <p:spTgt spid="522"/>
                                        </p:tgtEl>
                                      </p:cBhvr>
                                    </p:animEffect>
                                  </p:childTnLst>
                                </p:cTn>
                              </p:par>
                              <p:par>
                                <p:cTn fill="hold" nodeType="with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
                                        <p:tgtEl>
                                          <p:spTgt spid="523"/>
                                        </p:tgtEl>
                                      </p:cBhvr>
                                    </p:animEffect>
                                  </p:childTnLst>
                                </p:cTn>
                              </p:par>
                              <p:par>
                                <p:cTn fill="hold" nodeType="with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
                                        <p:tgtEl>
                                          <p:spTgt spid="5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
                                        <p:tgtEl>
                                          <p:spTgt spid="506"/>
                                        </p:tgtEl>
                                      </p:cBhvr>
                                    </p:animEffect>
                                  </p:childTnLst>
                                </p:cTn>
                              </p:par>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
                                        <p:tgtEl>
                                          <p:spTgt spid="531"/>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
                                        <p:tgtEl>
                                          <p:spTgt spid="532"/>
                                        </p:tgtEl>
                                      </p:cBhvr>
                                    </p:animEffect>
                                  </p:childTnLst>
                                </p:cTn>
                              </p:par>
                              <p:par>
                                <p:cTn fill="hold" nodeType="with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
                                        <p:tgtEl>
                                          <p:spTgt spid="533"/>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
                                        <p:tgtEl>
                                          <p:spTgt spid="5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5"/>
          <p:cNvSpPr/>
          <p:nvPr/>
        </p:nvSpPr>
        <p:spPr>
          <a:xfrm>
            <a:off x="2253550" y="2571750"/>
            <a:ext cx="448500" cy="2967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44" name="Google Shape;544;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Data Management</a:t>
            </a:r>
            <a:endParaRPr/>
          </a:p>
        </p:txBody>
      </p:sp>
      <p:sp>
        <p:nvSpPr>
          <p:cNvPr id="545" name="Google Shape;545;p55"/>
          <p:cNvSpPr/>
          <p:nvPr/>
        </p:nvSpPr>
        <p:spPr>
          <a:xfrm>
            <a:off x="3557675" y="1282400"/>
            <a:ext cx="17214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Data Management System</a:t>
            </a:r>
            <a:endParaRPr b="1"/>
          </a:p>
        </p:txBody>
      </p:sp>
      <p:sp>
        <p:nvSpPr>
          <p:cNvPr id="546" name="Google Shape;546;p55"/>
          <p:cNvSpPr/>
          <p:nvPr/>
        </p:nvSpPr>
        <p:spPr>
          <a:xfrm>
            <a:off x="2124250" y="2227725"/>
            <a:ext cx="7239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OS</a:t>
            </a:r>
            <a:endParaRPr b="1"/>
          </a:p>
        </p:txBody>
      </p:sp>
      <p:sp>
        <p:nvSpPr>
          <p:cNvPr id="547" name="Google Shape;547;p55"/>
          <p:cNvSpPr/>
          <p:nvPr/>
        </p:nvSpPr>
        <p:spPr>
          <a:xfrm>
            <a:off x="3934325" y="2227725"/>
            <a:ext cx="9681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Storage</a:t>
            </a:r>
            <a:endParaRPr b="1"/>
          </a:p>
        </p:txBody>
      </p:sp>
      <p:sp>
        <p:nvSpPr>
          <p:cNvPr id="548" name="Google Shape;548;p55"/>
          <p:cNvSpPr/>
          <p:nvPr/>
        </p:nvSpPr>
        <p:spPr>
          <a:xfrm>
            <a:off x="5951325" y="2227725"/>
            <a:ext cx="8094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Access</a:t>
            </a:r>
            <a:endParaRPr b="1"/>
          </a:p>
        </p:txBody>
      </p:sp>
      <p:cxnSp>
        <p:nvCxnSpPr>
          <p:cNvPr id="549" name="Google Shape;549;p55"/>
          <p:cNvCxnSpPr>
            <a:stCxn id="545" idx="2"/>
            <a:endCxn id="546" idx="0"/>
          </p:cNvCxnSpPr>
          <p:nvPr/>
        </p:nvCxnSpPr>
        <p:spPr>
          <a:xfrm flipH="1">
            <a:off x="2486075" y="1793600"/>
            <a:ext cx="1932300" cy="434100"/>
          </a:xfrm>
          <a:prstGeom prst="straightConnector1">
            <a:avLst/>
          </a:prstGeom>
          <a:noFill/>
          <a:ln cap="flat" cmpd="sng" w="38100">
            <a:solidFill>
              <a:schemeClr val="dk2"/>
            </a:solidFill>
            <a:prstDash val="solid"/>
            <a:round/>
            <a:headEnd len="med" w="med" type="none"/>
            <a:tailEnd len="med" w="med" type="oval"/>
          </a:ln>
        </p:spPr>
      </p:cxnSp>
      <p:cxnSp>
        <p:nvCxnSpPr>
          <p:cNvPr id="550" name="Google Shape;550;p55"/>
          <p:cNvCxnSpPr>
            <a:stCxn id="545" idx="2"/>
            <a:endCxn id="547" idx="0"/>
          </p:cNvCxnSpPr>
          <p:nvPr/>
        </p:nvCxnSpPr>
        <p:spPr>
          <a:xfrm>
            <a:off x="4418375" y="1793600"/>
            <a:ext cx="0" cy="434100"/>
          </a:xfrm>
          <a:prstGeom prst="straightConnector1">
            <a:avLst/>
          </a:prstGeom>
          <a:noFill/>
          <a:ln cap="flat" cmpd="sng" w="38100">
            <a:solidFill>
              <a:schemeClr val="dk2"/>
            </a:solidFill>
            <a:prstDash val="solid"/>
            <a:round/>
            <a:headEnd len="med" w="med" type="none"/>
            <a:tailEnd len="med" w="med" type="oval"/>
          </a:ln>
        </p:spPr>
      </p:cxnSp>
      <p:cxnSp>
        <p:nvCxnSpPr>
          <p:cNvPr id="551" name="Google Shape;551;p55"/>
          <p:cNvCxnSpPr>
            <a:stCxn id="545" idx="2"/>
            <a:endCxn id="548" idx="0"/>
          </p:cNvCxnSpPr>
          <p:nvPr/>
        </p:nvCxnSpPr>
        <p:spPr>
          <a:xfrm>
            <a:off x="4418375" y="1793600"/>
            <a:ext cx="1937700" cy="434100"/>
          </a:xfrm>
          <a:prstGeom prst="straightConnector1">
            <a:avLst/>
          </a:prstGeom>
          <a:noFill/>
          <a:ln cap="flat" cmpd="sng" w="38100">
            <a:solidFill>
              <a:schemeClr val="dk2"/>
            </a:solidFill>
            <a:prstDash val="solid"/>
            <a:round/>
            <a:headEnd len="med" w="med" type="none"/>
            <a:tailEnd len="med" w="med" type="oval"/>
          </a:ln>
        </p:spPr>
      </p:cxnSp>
      <p:sp>
        <p:nvSpPr>
          <p:cNvPr id="552" name="Google Shape;552;p55"/>
          <p:cNvSpPr/>
          <p:nvPr/>
        </p:nvSpPr>
        <p:spPr>
          <a:xfrm>
            <a:off x="2124250" y="3131325"/>
            <a:ext cx="7239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Linux</a:t>
            </a:r>
            <a:endParaRPr b="1"/>
          </a:p>
        </p:txBody>
      </p:sp>
      <p:sp>
        <p:nvSpPr>
          <p:cNvPr id="553" name="Google Shape;553;p55"/>
          <p:cNvSpPr/>
          <p:nvPr/>
        </p:nvSpPr>
        <p:spPr>
          <a:xfrm>
            <a:off x="926575" y="3131325"/>
            <a:ext cx="9681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Windows</a:t>
            </a:r>
            <a:endParaRPr b="1"/>
          </a:p>
        </p:txBody>
      </p:sp>
      <p:sp>
        <p:nvSpPr>
          <p:cNvPr id="554" name="Google Shape;554;p55"/>
          <p:cNvSpPr/>
          <p:nvPr/>
        </p:nvSpPr>
        <p:spPr>
          <a:xfrm>
            <a:off x="3077725" y="3131325"/>
            <a:ext cx="8094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MacOS</a:t>
            </a:r>
            <a:endParaRPr b="1"/>
          </a:p>
        </p:txBody>
      </p:sp>
      <p:cxnSp>
        <p:nvCxnSpPr>
          <p:cNvPr id="555" name="Google Shape;555;p55"/>
          <p:cNvCxnSpPr>
            <a:stCxn id="546" idx="2"/>
            <a:endCxn id="553" idx="0"/>
          </p:cNvCxnSpPr>
          <p:nvPr/>
        </p:nvCxnSpPr>
        <p:spPr>
          <a:xfrm flipH="1">
            <a:off x="1410700" y="2738925"/>
            <a:ext cx="1075500" cy="392400"/>
          </a:xfrm>
          <a:prstGeom prst="straightConnector1">
            <a:avLst/>
          </a:prstGeom>
          <a:noFill/>
          <a:ln cap="flat" cmpd="sng" w="38100">
            <a:solidFill>
              <a:schemeClr val="dk2"/>
            </a:solidFill>
            <a:prstDash val="solid"/>
            <a:round/>
            <a:headEnd len="med" w="med" type="none"/>
            <a:tailEnd len="med" w="med" type="none"/>
          </a:ln>
        </p:spPr>
      </p:cxnSp>
      <p:cxnSp>
        <p:nvCxnSpPr>
          <p:cNvPr id="556" name="Google Shape;556;p55"/>
          <p:cNvCxnSpPr>
            <a:stCxn id="546" idx="2"/>
            <a:endCxn id="552" idx="0"/>
          </p:cNvCxnSpPr>
          <p:nvPr/>
        </p:nvCxnSpPr>
        <p:spPr>
          <a:xfrm>
            <a:off x="2486200" y="2738925"/>
            <a:ext cx="0" cy="392400"/>
          </a:xfrm>
          <a:prstGeom prst="straightConnector1">
            <a:avLst/>
          </a:prstGeom>
          <a:noFill/>
          <a:ln cap="flat" cmpd="sng" w="38100">
            <a:solidFill>
              <a:schemeClr val="dk2"/>
            </a:solidFill>
            <a:prstDash val="solid"/>
            <a:round/>
            <a:headEnd len="med" w="med" type="none"/>
            <a:tailEnd len="med" w="med" type="none"/>
          </a:ln>
        </p:spPr>
      </p:cxnSp>
      <p:cxnSp>
        <p:nvCxnSpPr>
          <p:cNvPr id="557" name="Google Shape;557;p55"/>
          <p:cNvCxnSpPr>
            <a:stCxn id="546" idx="2"/>
            <a:endCxn id="554" idx="0"/>
          </p:cNvCxnSpPr>
          <p:nvPr/>
        </p:nvCxnSpPr>
        <p:spPr>
          <a:xfrm>
            <a:off x="2486200" y="2738925"/>
            <a:ext cx="996300" cy="3924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6"/>
          <p:cNvSpPr/>
          <p:nvPr/>
        </p:nvSpPr>
        <p:spPr>
          <a:xfrm>
            <a:off x="8300700" y="3150800"/>
            <a:ext cx="386100" cy="2670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65" name="Google Shape;565;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Website Configuration</a:t>
            </a:r>
            <a:endParaRPr/>
          </a:p>
        </p:txBody>
      </p:sp>
      <p:sp>
        <p:nvSpPr>
          <p:cNvPr id="566" name="Google Shape;566;p56"/>
          <p:cNvSpPr txBox="1"/>
          <p:nvPr>
            <p:ph idx="1" type="body"/>
          </p:nvPr>
        </p:nvSpPr>
        <p:spPr>
          <a:xfrm>
            <a:off x="468900" y="1282400"/>
            <a:ext cx="5331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SPL that provides website functionality.</a:t>
            </a:r>
            <a:endParaRPr/>
          </a:p>
          <a:p>
            <a:pPr indent="-393700" lvl="0" marL="457200" rtl="0" algn="l">
              <a:spcBef>
                <a:spcPts val="1000"/>
              </a:spcBef>
              <a:spcAft>
                <a:spcPts val="0"/>
              </a:spcAft>
              <a:buSzPts val="2600"/>
              <a:buChar char="•"/>
            </a:pPr>
            <a:r>
              <a:rPr lang="sv-SE"/>
              <a:t>One feature - adjusts layout based on the device.</a:t>
            </a:r>
            <a:endParaRPr/>
          </a:p>
          <a:p>
            <a:pPr indent="-393700" lvl="0" marL="457200" rtl="0" algn="l">
              <a:spcBef>
                <a:spcPts val="1000"/>
              </a:spcBef>
              <a:spcAft>
                <a:spcPts val="0"/>
              </a:spcAft>
              <a:buSzPts val="2600"/>
              <a:buChar char="•"/>
            </a:pPr>
            <a:r>
              <a:rPr lang="sv-SE"/>
              <a:t>What other aspect of the site could be features?</a:t>
            </a:r>
            <a:endParaRPr/>
          </a:p>
          <a:p>
            <a:pPr indent="-368300" lvl="1" marL="914400" rtl="0" algn="l">
              <a:spcBef>
                <a:spcPts val="500"/>
              </a:spcBef>
              <a:spcAft>
                <a:spcPts val="0"/>
              </a:spcAft>
              <a:buSzPts val="2200"/>
              <a:buChar char="•"/>
            </a:pPr>
            <a:r>
              <a:rPr lang="sv-SE"/>
              <a:t>Consider visual appearance and personalized content.</a:t>
            </a:r>
            <a:endParaRPr/>
          </a:p>
        </p:txBody>
      </p:sp>
      <p:sp>
        <p:nvSpPr>
          <p:cNvPr id="567" name="Google Shape;567;p56"/>
          <p:cNvSpPr/>
          <p:nvPr/>
        </p:nvSpPr>
        <p:spPr>
          <a:xfrm>
            <a:off x="6051175" y="1282400"/>
            <a:ext cx="14919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Website Configuration</a:t>
            </a:r>
            <a:endParaRPr b="1"/>
          </a:p>
        </p:txBody>
      </p:sp>
      <p:sp>
        <p:nvSpPr>
          <p:cNvPr id="568" name="Google Shape;568;p56"/>
          <p:cNvSpPr/>
          <p:nvPr/>
        </p:nvSpPr>
        <p:spPr>
          <a:xfrm>
            <a:off x="7397050" y="2060550"/>
            <a:ext cx="14919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Visual Appearance</a:t>
            </a:r>
            <a:endParaRPr b="1"/>
          </a:p>
        </p:txBody>
      </p:sp>
      <p:cxnSp>
        <p:nvCxnSpPr>
          <p:cNvPr id="569" name="Google Shape;569;p56"/>
          <p:cNvCxnSpPr>
            <a:stCxn id="567" idx="2"/>
            <a:endCxn id="568" idx="0"/>
          </p:cNvCxnSpPr>
          <p:nvPr/>
        </p:nvCxnSpPr>
        <p:spPr>
          <a:xfrm>
            <a:off x="6797125" y="1793600"/>
            <a:ext cx="1345800" cy="267000"/>
          </a:xfrm>
          <a:prstGeom prst="straightConnector1">
            <a:avLst/>
          </a:prstGeom>
          <a:noFill/>
          <a:ln cap="flat" cmpd="sng" w="38100">
            <a:solidFill>
              <a:schemeClr val="dk2"/>
            </a:solidFill>
            <a:prstDash val="solid"/>
            <a:round/>
            <a:headEnd len="med" w="med" type="none"/>
            <a:tailEnd len="med" w="med" type="oval"/>
          </a:ln>
        </p:spPr>
      </p:cxnSp>
      <p:sp>
        <p:nvSpPr>
          <p:cNvPr id="570" name="Google Shape;570;p56"/>
          <p:cNvSpPr/>
          <p:nvPr/>
        </p:nvSpPr>
        <p:spPr>
          <a:xfrm>
            <a:off x="7960425" y="2766950"/>
            <a:ext cx="11373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Layouts</a:t>
            </a:r>
            <a:endParaRPr b="1"/>
          </a:p>
        </p:txBody>
      </p:sp>
      <p:cxnSp>
        <p:nvCxnSpPr>
          <p:cNvPr id="571" name="Google Shape;571;p56"/>
          <p:cNvCxnSpPr>
            <a:stCxn id="568" idx="2"/>
            <a:endCxn id="570" idx="0"/>
          </p:cNvCxnSpPr>
          <p:nvPr/>
        </p:nvCxnSpPr>
        <p:spPr>
          <a:xfrm>
            <a:off x="8143000" y="2571750"/>
            <a:ext cx="386100" cy="195300"/>
          </a:xfrm>
          <a:prstGeom prst="straightConnector1">
            <a:avLst/>
          </a:prstGeom>
          <a:noFill/>
          <a:ln cap="flat" cmpd="sng" w="38100">
            <a:solidFill>
              <a:schemeClr val="dk2"/>
            </a:solidFill>
            <a:prstDash val="solid"/>
            <a:round/>
            <a:headEnd len="med" w="med" type="none"/>
            <a:tailEnd len="med" w="med" type="oval"/>
          </a:ln>
        </p:spPr>
      </p:cxnSp>
      <p:sp>
        <p:nvSpPr>
          <p:cNvPr id="572" name="Google Shape;572;p56"/>
          <p:cNvSpPr/>
          <p:nvPr/>
        </p:nvSpPr>
        <p:spPr>
          <a:xfrm>
            <a:off x="8142925" y="3595725"/>
            <a:ext cx="9717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Desktop</a:t>
            </a:r>
            <a:endParaRPr b="1"/>
          </a:p>
        </p:txBody>
      </p:sp>
      <p:sp>
        <p:nvSpPr>
          <p:cNvPr id="573" name="Google Shape;573;p56"/>
          <p:cNvSpPr/>
          <p:nvPr/>
        </p:nvSpPr>
        <p:spPr>
          <a:xfrm>
            <a:off x="7074663" y="3595725"/>
            <a:ext cx="9717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Tablet</a:t>
            </a:r>
            <a:endParaRPr b="1"/>
          </a:p>
        </p:txBody>
      </p:sp>
      <p:sp>
        <p:nvSpPr>
          <p:cNvPr id="574" name="Google Shape;574;p56"/>
          <p:cNvSpPr/>
          <p:nvPr/>
        </p:nvSpPr>
        <p:spPr>
          <a:xfrm>
            <a:off x="6006400" y="3595725"/>
            <a:ext cx="9717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Mobile</a:t>
            </a:r>
            <a:endParaRPr b="1"/>
          </a:p>
        </p:txBody>
      </p:sp>
      <p:cxnSp>
        <p:nvCxnSpPr>
          <p:cNvPr id="575" name="Google Shape;575;p56"/>
          <p:cNvCxnSpPr>
            <a:stCxn id="570" idx="2"/>
            <a:endCxn id="572" idx="0"/>
          </p:cNvCxnSpPr>
          <p:nvPr/>
        </p:nvCxnSpPr>
        <p:spPr>
          <a:xfrm>
            <a:off x="8529075" y="3278150"/>
            <a:ext cx="99600" cy="317700"/>
          </a:xfrm>
          <a:prstGeom prst="straightConnector1">
            <a:avLst/>
          </a:prstGeom>
          <a:noFill/>
          <a:ln cap="flat" cmpd="sng" w="38100">
            <a:solidFill>
              <a:schemeClr val="dk2"/>
            </a:solidFill>
            <a:prstDash val="solid"/>
            <a:round/>
            <a:headEnd len="med" w="med" type="none"/>
            <a:tailEnd len="med" w="med" type="none"/>
          </a:ln>
        </p:spPr>
      </p:cxnSp>
      <p:cxnSp>
        <p:nvCxnSpPr>
          <p:cNvPr id="576" name="Google Shape;576;p56"/>
          <p:cNvCxnSpPr>
            <a:stCxn id="570" idx="2"/>
            <a:endCxn id="573" idx="0"/>
          </p:cNvCxnSpPr>
          <p:nvPr/>
        </p:nvCxnSpPr>
        <p:spPr>
          <a:xfrm flipH="1">
            <a:off x="7560375" y="3278150"/>
            <a:ext cx="968700" cy="317700"/>
          </a:xfrm>
          <a:prstGeom prst="straightConnector1">
            <a:avLst/>
          </a:prstGeom>
          <a:noFill/>
          <a:ln cap="flat" cmpd="sng" w="38100">
            <a:solidFill>
              <a:schemeClr val="dk2"/>
            </a:solidFill>
            <a:prstDash val="solid"/>
            <a:round/>
            <a:headEnd len="med" w="med" type="none"/>
            <a:tailEnd len="med" w="med" type="none"/>
          </a:ln>
        </p:spPr>
      </p:cxnSp>
      <p:cxnSp>
        <p:nvCxnSpPr>
          <p:cNvPr id="577" name="Google Shape;577;p56"/>
          <p:cNvCxnSpPr>
            <a:stCxn id="570" idx="2"/>
            <a:endCxn id="574" idx="0"/>
          </p:cNvCxnSpPr>
          <p:nvPr/>
        </p:nvCxnSpPr>
        <p:spPr>
          <a:xfrm flipH="1">
            <a:off x="6492375" y="3278150"/>
            <a:ext cx="2036700" cy="3177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7"/>
          <p:cNvSpPr/>
          <p:nvPr/>
        </p:nvSpPr>
        <p:spPr>
          <a:xfrm>
            <a:off x="4555125" y="3150800"/>
            <a:ext cx="386100" cy="2670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85" name="Google Shape;585;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Website Configuration</a:t>
            </a:r>
            <a:endParaRPr/>
          </a:p>
        </p:txBody>
      </p:sp>
      <p:sp>
        <p:nvSpPr>
          <p:cNvPr id="586" name="Google Shape;586;p57"/>
          <p:cNvSpPr/>
          <p:nvPr/>
        </p:nvSpPr>
        <p:spPr>
          <a:xfrm>
            <a:off x="3703725" y="1282400"/>
            <a:ext cx="14919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Website Configuration</a:t>
            </a:r>
            <a:endParaRPr b="1"/>
          </a:p>
        </p:txBody>
      </p:sp>
      <p:sp>
        <p:nvSpPr>
          <p:cNvPr id="587" name="Google Shape;587;p57"/>
          <p:cNvSpPr/>
          <p:nvPr/>
        </p:nvSpPr>
        <p:spPr>
          <a:xfrm>
            <a:off x="5486200" y="2024675"/>
            <a:ext cx="14919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Visual Appearance</a:t>
            </a:r>
            <a:endParaRPr b="1"/>
          </a:p>
        </p:txBody>
      </p:sp>
      <p:cxnSp>
        <p:nvCxnSpPr>
          <p:cNvPr id="588" name="Google Shape;588;p57"/>
          <p:cNvCxnSpPr>
            <a:stCxn id="586" idx="2"/>
            <a:endCxn id="587" idx="0"/>
          </p:cNvCxnSpPr>
          <p:nvPr/>
        </p:nvCxnSpPr>
        <p:spPr>
          <a:xfrm>
            <a:off x="4449675" y="1793600"/>
            <a:ext cx="1782600" cy="231000"/>
          </a:xfrm>
          <a:prstGeom prst="straightConnector1">
            <a:avLst/>
          </a:prstGeom>
          <a:noFill/>
          <a:ln cap="flat" cmpd="sng" w="38100">
            <a:solidFill>
              <a:schemeClr val="dk2"/>
            </a:solidFill>
            <a:prstDash val="solid"/>
            <a:round/>
            <a:headEnd len="med" w="med" type="none"/>
            <a:tailEnd len="med" w="med" type="oval"/>
          </a:ln>
        </p:spPr>
      </p:cxnSp>
      <p:sp>
        <p:nvSpPr>
          <p:cNvPr id="589" name="Google Shape;589;p57"/>
          <p:cNvSpPr/>
          <p:nvPr/>
        </p:nvSpPr>
        <p:spPr>
          <a:xfrm>
            <a:off x="4179525" y="2766875"/>
            <a:ext cx="11373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Layouts</a:t>
            </a:r>
            <a:endParaRPr b="1"/>
          </a:p>
        </p:txBody>
      </p:sp>
      <p:cxnSp>
        <p:nvCxnSpPr>
          <p:cNvPr id="590" name="Google Shape;590;p57"/>
          <p:cNvCxnSpPr>
            <a:stCxn id="587" idx="2"/>
            <a:endCxn id="589" idx="0"/>
          </p:cNvCxnSpPr>
          <p:nvPr/>
        </p:nvCxnSpPr>
        <p:spPr>
          <a:xfrm flipH="1">
            <a:off x="4748050" y="2535875"/>
            <a:ext cx="1484100" cy="231000"/>
          </a:xfrm>
          <a:prstGeom prst="straightConnector1">
            <a:avLst/>
          </a:prstGeom>
          <a:noFill/>
          <a:ln cap="flat" cmpd="sng" w="38100">
            <a:solidFill>
              <a:schemeClr val="dk2"/>
            </a:solidFill>
            <a:prstDash val="solid"/>
            <a:round/>
            <a:headEnd len="med" w="med" type="none"/>
            <a:tailEnd len="med" w="med" type="oval"/>
          </a:ln>
        </p:spPr>
      </p:cxnSp>
      <p:sp>
        <p:nvSpPr>
          <p:cNvPr id="591" name="Google Shape;591;p57"/>
          <p:cNvSpPr/>
          <p:nvPr/>
        </p:nvSpPr>
        <p:spPr>
          <a:xfrm>
            <a:off x="5303775" y="4251350"/>
            <a:ext cx="9717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Desktop</a:t>
            </a:r>
            <a:endParaRPr b="1"/>
          </a:p>
        </p:txBody>
      </p:sp>
      <p:sp>
        <p:nvSpPr>
          <p:cNvPr id="592" name="Google Shape;592;p57"/>
          <p:cNvSpPr/>
          <p:nvPr/>
        </p:nvSpPr>
        <p:spPr>
          <a:xfrm>
            <a:off x="4262313" y="4251350"/>
            <a:ext cx="9717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Tablet</a:t>
            </a:r>
            <a:endParaRPr b="1"/>
          </a:p>
        </p:txBody>
      </p:sp>
      <p:sp>
        <p:nvSpPr>
          <p:cNvPr id="593" name="Google Shape;593;p57"/>
          <p:cNvSpPr/>
          <p:nvPr/>
        </p:nvSpPr>
        <p:spPr>
          <a:xfrm>
            <a:off x="3220875" y="4251350"/>
            <a:ext cx="9717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Mobile</a:t>
            </a:r>
            <a:endParaRPr b="1"/>
          </a:p>
        </p:txBody>
      </p:sp>
      <p:cxnSp>
        <p:nvCxnSpPr>
          <p:cNvPr id="594" name="Google Shape;594;p57"/>
          <p:cNvCxnSpPr>
            <a:stCxn id="589" idx="2"/>
            <a:endCxn id="591" idx="0"/>
          </p:cNvCxnSpPr>
          <p:nvPr/>
        </p:nvCxnSpPr>
        <p:spPr>
          <a:xfrm>
            <a:off x="4748175" y="3278075"/>
            <a:ext cx="1041600" cy="973200"/>
          </a:xfrm>
          <a:prstGeom prst="straightConnector1">
            <a:avLst/>
          </a:prstGeom>
          <a:noFill/>
          <a:ln cap="flat" cmpd="sng" w="38100">
            <a:solidFill>
              <a:schemeClr val="dk2"/>
            </a:solidFill>
            <a:prstDash val="solid"/>
            <a:round/>
            <a:headEnd len="med" w="med" type="none"/>
            <a:tailEnd len="med" w="med" type="none"/>
          </a:ln>
        </p:spPr>
      </p:cxnSp>
      <p:cxnSp>
        <p:nvCxnSpPr>
          <p:cNvPr id="595" name="Google Shape;595;p57"/>
          <p:cNvCxnSpPr>
            <a:stCxn id="589" idx="2"/>
            <a:endCxn id="592" idx="0"/>
          </p:cNvCxnSpPr>
          <p:nvPr/>
        </p:nvCxnSpPr>
        <p:spPr>
          <a:xfrm>
            <a:off x="4748175" y="3278075"/>
            <a:ext cx="0" cy="973200"/>
          </a:xfrm>
          <a:prstGeom prst="straightConnector1">
            <a:avLst/>
          </a:prstGeom>
          <a:noFill/>
          <a:ln cap="flat" cmpd="sng" w="38100">
            <a:solidFill>
              <a:schemeClr val="dk2"/>
            </a:solidFill>
            <a:prstDash val="solid"/>
            <a:round/>
            <a:headEnd len="med" w="med" type="none"/>
            <a:tailEnd len="med" w="med" type="none"/>
          </a:ln>
        </p:spPr>
      </p:cxnSp>
      <p:cxnSp>
        <p:nvCxnSpPr>
          <p:cNvPr id="596" name="Google Shape;596;p57"/>
          <p:cNvCxnSpPr>
            <a:stCxn id="589" idx="2"/>
            <a:endCxn id="593" idx="0"/>
          </p:cNvCxnSpPr>
          <p:nvPr/>
        </p:nvCxnSpPr>
        <p:spPr>
          <a:xfrm flipH="1">
            <a:off x="3706875" y="3278075"/>
            <a:ext cx="1041300" cy="973200"/>
          </a:xfrm>
          <a:prstGeom prst="straightConnector1">
            <a:avLst/>
          </a:prstGeom>
          <a:noFill/>
          <a:ln cap="flat" cmpd="sng" w="38100">
            <a:solidFill>
              <a:schemeClr val="dk2"/>
            </a:solidFill>
            <a:prstDash val="solid"/>
            <a:round/>
            <a:headEnd len="med" w="med" type="none"/>
            <a:tailEnd len="med" w="med" type="none"/>
          </a:ln>
        </p:spPr>
      </p:cxnSp>
      <p:sp>
        <p:nvSpPr>
          <p:cNvPr id="597" name="Google Shape;597;p57"/>
          <p:cNvSpPr/>
          <p:nvPr/>
        </p:nvSpPr>
        <p:spPr>
          <a:xfrm>
            <a:off x="1587675" y="2024675"/>
            <a:ext cx="16332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Content Personalization</a:t>
            </a:r>
            <a:endParaRPr b="1"/>
          </a:p>
        </p:txBody>
      </p:sp>
      <p:cxnSp>
        <p:nvCxnSpPr>
          <p:cNvPr id="598" name="Google Shape;598;p57"/>
          <p:cNvCxnSpPr>
            <a:stCxn id="586" idx="2"/>
            <a:endCxn id="597" idx="0"/>
          </p:cNvCxnSpPr>
          <p:nvPr/>
        </p:nvCxnSpPr>
        <p:spPr>
          <a:xfrm flipH="1">
            <a:off x="2404275" y="1793600"/>
            <a:ext cx="2045400" cy="231000"/>
          </a:xfrm>
          <a:prstGeom prst="straightConnector1">
            <a:avLst/>
          </a:prstGeom>
          <a:noFill/>
          <a:ln cap="flat" cmpd="sng" w="38100">
            <a:solidFill>
              <a:schemeClr val="dk2"/>
            </a:solidFill>
            <a:prstDash val="solid"/>
            <a:round/>
            <a:headEnd len="med" w="med" type="none"/>
            <a:tailEnd len="med" w="med" type="oval"/>
          </a:ln>
        </p:spPr>
      </p:cxnSp>
      <p:cxnSp>
        <p:nvCxnSpPr>
          <p:cNvPr id="599" name="Google Shape;599;p57"/>
          <p:cNvCxnSpPr>
            <a:stCxn id="587" idx="2"/>
            <a:endCxn id="600" idx="0"/>
          </p:cNvCxnSpPr>
          <p:nvPr/>
        </p:nvCxnSpPr>
        <p:spPr>
          <a:xfrm>
            <a:off x="6232150" y="2535875"/>
            <a:ext cx="673200" cy="231000"/>
          </a:xfrm>
          <a:prstGeom prst="straightConnector1">
            <a:avLst/>
          </a:prstGeom>
          <a:noFill/>
          <a:ln cap="flat" cmpd="sng" w="38100">
            <a:solidFill>
              <a:schemeClr val="dk2"/>
            </a:solidFill>
            <a:prstDash val="solid"/>
            <a:round/>
            <a:headEnd len="med" w="med" type="none"/>
            <a:tailEnd len="med" w="med" type="oval"/>
          </a:ln>
        </p:spPr>
      </p:cxnSp>
      <p:sp>
        <p:nvSpPr>
          <p:cNvPr id="600" name="Google Shape;600;p57"/>
          <p:cNvSpPr/>
          <p:nvPr/>
        </p:nvSpPr>
        <p:spPr>
          <a:xfrm>
            <a:off x="6419550" y="2766875"/>
            <a:ext cx="9717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Dark Mode</a:t>
            </a:r>
            <a:endParaRPr b="1"/>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8"/>
          <p:cNvSpPr/>
          <p:nvPr/>
        </p:nvSpPr>
        <p:spPr>
          <a:xfrm>
            <a:off x="2939400" y="3278150"/>
            <a:ext cx="386100" cy="2670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8"/>
          <p:cNvSpPr/>
          <p:nvPr/>
        </p:nvSpPr>
        <p:spPr>
          <a:xfrm>
            <a:off x="5001450" y="3245700"/>
            <a:ext cx="386100" cy="2670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8"/>
          <p:cNvSpPr/>
          <p:nvPr/>
        </p:nvSpPr>
        <p:spPr>
          <a:xfrm>
            <a:off x="7762025" y="3245600"/>
            <a:ext cx="386100" cy="2670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Website Configuration</a:t>
            </a:r>
            <a:endParaRPr/>
          </a:p>
        </p:txBody>
      </p:sp>
      <p:sp>
        <p:nvSpPr>
          <p:cNvPr id="610" name="Google Shape;610;p58"/>
          <p:cNvSpPr/>
          <p:nvPr/>
        </p:nvSpPr>
        <p:spPr>
          <a:xfrm>
            <a:off x="3703725" y="1282400"/>
            <a:ext cx="14919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Website Configuration</a:t>
            </a:r>
            <a:endParaRPr b="1"/>
          </a:p>
        </p:txBody>
      </p:sp>
      <p:sp>
        <p:nvSpPr>
          <p:cNvPr id="611" name="Google Shape;611;p58"/>
          <p:cNvSpPr/>
          <p:nvPr/>
        </p:nvSpPr>
        <p:spPr>
          <a:xfrm>
            <a:off x="7520650" y="2024675"/>
            <a:ext cx="14919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Visual Appearance</a:t>
            </a:r>
            <a:endParaRPr b="1"/>
          </a:p>
        </p:txBody>
      </p:sp>
      <p:cxnSp>
        <p:nvCxnSpPr>
          <p:cNvPr id="612" name="Google Shape;612;p58"/>
          <p:cNvCxnSpPr>
            <a:stCxn id="610" idx="2"/>
            <a:endCxn id="611" idx="0"/>
          </p:cNvCxnSpPr>
          <p:nvPr/>
        </p:nvCxnSpPr>
        <p:spPr>
          <a:xfrm>
            <a:off x="4449675" y="1793600"/>
            <a:ext cx="3816900" cy="231000"/>
          </a:xfrm>
          <a:prstGeom prst="straightConnector1">
            <a:avLst/>
          </a:prstGeom>
          <a:noFill/>
          <a:ln cap="flat" cmpd="sng" w="38100">
            <a:solidFill>
              <a:schemeClr val="dk2"/>
            </a:solidFill>
            <a:prstDash val="solid"/>
            <a:round/>
            <a:headEnd len="med" w="med" type="none"/>
            <a:tailEnd len="med" w="med" type="oval"/>
          </a:ln>
        </p:spPr>
      </p:cxnSp>
      <p:sp>
        <p:nvSpPr>
          <p:cNvPr id="613" name="Google Shape;613;p58"/>
          <p:cNvSpPr/>
          <p:nvPr/>
        </p:nvSpPr>
        <p:spPr>
          <a:xfrm>
            <a:off x="1587675" y="2024675"/>
            <a:ext cx="16332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Content Personalization</a:t>
            </a:r>
            <a:endParaRPr b="1"/>
          </a:p>
        </p:txBody>
      </p:sp>
      <p:cxnSp>
        <p:nvCxnSpPr>
          <p:cNvPr id="614" name="Google Shape;614;p58"/>
          <p:cNvCxnSpPr>
            <a:stCxn id="610" idx="2"/>
            <a:endCxn id="613" idx="0"/>
          </p:cNvCxnSpPr>
          <p:nvPr/>
        </p:nvCxnSpPr>
        <p:spPr>
          <a:xfrm flipH="1">
            <a:off x="2404275" y="1793600"/>
            <a:ext cx="2045400" cy="231000"/>
          </a:xfrm>
          <a:prstGeom prst="straightConnector1">
            <a:avLst/>
          </a:prstGeom>
          <a:noFill/>
          <a:ln cap="flat" cmpd="sng" w="38100">
            <a:solidFill>
              <a:schemeClr val="dk2"/>
            </a:solidFill>
            <a:prstDash val="solid"/>
            <a:round/>
            <a:headEnd len="med" w="med" type="none"/>
            <a:tailEnd len="med" w="med" type="oval"/>
          </a:ln>
        </p:spPr>
      </p:cxnSp>
      <p:sp>
        <p:nvSpPr>
          <p:cNvPr id="615" name="Google Shape;615;p58"/>
          <p:cNvSpPr/>
          <p:nvPr/>
        </p:nvSpPr>
        <p:spPr>
          <a:xfrm>
            <a:off x="7440825" y="2841900"/>
            <a:ext cx="9717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Cookies</a:t>
            </a:r>
            <a:endParaRPr b="1"/>
          </a:p>
        </p:txBody>
      </p:sp>
      <p:sp>
        <p:nvSpPr>
          <p:cNvPr id="616" name="Google Shape;616;p58"/>
          <p:cNvSpPr/>
          <p:nvPr/>
        </p:nvSpPr>
        <p:spPr>
          <a:xfrm>
            <a:off x="4574563" y="2823138"/>
            <a:ext cx="12399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Advertising</a:t>
            </a:r>
            <a:endParaRPr b="1"/>
          </a:p>
        </p:txBody>
      </p:sp>
      <p:sp>
        <p:nvSpPr>
          <p:cNvPr id="617" name="Google Shape;617;p58"/>
          <p:cNvSpPr/>
          <p:nvPr/>
        </p:nvSpPr>
        <p:spPr>
          <a:xfrm>
            <a:off x="2581563" y="2859688"/>
            <a:ext cx="11373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Languages</a:t>
            </a:r>
            <a:endParaRPr b="1"/>
          </a:p>
        </p:txBody>
      </p:sp>
      <p:sp>
        <p:nvSpPr>
          <p:cNvPr id="618" name="Google Shape;618;p58"/>
          <p:cNvSpPr/>
          <p:nvPr/>
        </p:nvSpPr>
        <p:spPr>
          <a:xfrm>
            <a:off x="368225" y="2766950"/>
            <a:ext cx="9717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Account Features</a:t>
            </a:r>
            <a:endParaRPr b="1"/>
          </a:p>
        </p:txBody>
      </p:sp>
      <p:cxnSp>
        <p:nvCxnSpPr>
          <p:cNvPr id="619" name="Google Shape;619;p58"/>
          <p:cNvCxnSpPr>
            <a:stCxn id="613" idx="2"/>
            <a:endCxn id="618" idx="0"/>
          </p:cNvCxnSpPr>
          <p:nvPr/>
        </p:nvCxnSpPr>
        <p:spPr>
          <a:xfrm flipH="1">
            <a:off x="854175" y="2535875"/>
            <a:ext cx="1550100" cy="231000"/>
          </a:xfrm>
          <a:prstGeom prst="straightConnector1">
            <a:avLst/>
          </a:prstGeom>
          <a:noFill/>
          <a:ln cap="flat" cmpd="sng" w="38100">
            <a:solidFill>
              <a:schemeClr val="dk2"/>
            </a:solidFill>
            <a:prstDash val="solid"/>
            <a:round/>
            <a:headEnd len="med" w="med" type="none"/>
            <a:tailEnd len="med" w="med" type="oval"/>
          </a:ln>
        </p:spPr>
      </p:cxnSp>
      <p:cxnSp>
        <p:nvCxnSpPr>
          <p:cNvPr id="620" name="Google Shape;620;p58"/>
          <p:cNvCxnSpPr>
            <a:stCxn id="613" idx="2"/>
            <a:endCxn id="617" idx="0"/>
          </p:cNvCxnSpPr>
          <p:nvPr/>
        </p:nvCxnSpPr>
        <p:spPr>
          <a:xfrm>
            <a:off x="2404275" y="2535875"/>
            <a:ext cx="745800" cy="323700"/>
          </a:xfrm>
          <a:prstGeom prst="straightConnector1">
            <a:avLst/>
          </a:prstGeom>
          <a:noFill/>
          <a:ln cap="flat" cmpd="sng" w="38100">
            <a:solidFill>
              <a:schemeClr val="dk2"/>
            </a:solidFill>
            <a:prstDash val="solid"/>
            <a:round/>
            <a:headEnd len="med" w="med" type="none"/>
            <a:tailEnd len="med" w="med" type="oval"/>
          </a:ln>
        </p:spPr>
      </p:cxnSp>
      <p:cxnSp>
        <p:nvCxnSpPr>
          <p:cNvPr id="621" name="Google Shape;621;p58"/>
          <p:cNvCxnSpPr>
            <a:stCxn id="613" idx="2"/>
            <a:endCxn id="616" idx="0"/>
          </p:cNvCxnSpPr>
          <p:nvPr/>
        </p:nvCxnSpPr>
        <p:spPr>
          <a:xfrm>
            <a:off x="2404275" y="2535875"/>
            <a:ext cx="2790300" cy="287400"/>
          </a:xfrm>
          <a:prstGeom prst="straightConnector1">
            <a:avLst/>
          </a:prstGeom>
          <a:noFill/>
          <a:ln cap="flat" cmpd="sng" w="38100">
            <a:solidFill>
              <a:schemeClr val="dk2"/>
            </a:solidFill>
            <a:prstDash val="solid"/>
            <a:round/>
            <a:headEnd len="med" w="med" type="none"/>
            <a:tailEnd len="med" w="med" type="oval"/>
          </a:ln>
        </p:spPr>
      </p:cxnSp>
      <p:cxnSp>
        <p:nvCxnSpPr>
          <p:cNvPr id="622" name="Google Shape;622;p58"/>
          <p:cNvCxnSpPr>
            <a:stCxn id="613" idx="2"/>
            <a:endCxn id="615" idx="0"/>
          </p:cNvCxnSpPr>
          <p:nvPr/>
        </p:nvCxnSpPr>
        <p:spPr>
          <a:xfrm>
            <a:off x="2404275" y="2535875"/>
            <a:ext cx="5522400" cy="306000"/>
          </a:xfrm>
          <a:prstGeom prst="straightConnector1">
            <a:avLst/>
          </a:prstGeom>
          <a:noFill/>
          <a:ln cap="flat" cmpd="sng" w="38100">
            <a:solidFill>
              <a:schemeClr val="dk2"/>
            </a:solidFill>
            <a:prstDash val="solid"/>
            <a:round/>
            <a:headEnd len="med" w="med" type="none"/>
            <a:tailEnd len="med" w="med" type="oval"/>
          </a:ln>
        </p:spPr>
      </p:cxnSp>
      <p:sp>
        <p:nvSpPr>
          <p:cNvPr id="623" name="Google Shape;623;p58"/>
          <p:cNvSpPr/>
          <p:nvPr/>
        </p:nvSpPr>
        <p:spPr>
          <a:xfrm>
            <a:off x="8528338" y="3659150"/>
            <a:ext cx="4842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All</a:t>
            </a:r>
            <a:endParaRPr b="1"/>
          </a:p>
        </p:txBody>
      </p:sp>
      <p:sp>
        <p:nvSpPr>
          <p:cNvPr id="624" name="Google Shape;624;p58"/>
          <p:cNvSpPr/>
          <p:nvPr/>
        </p:nvSpPr>
        <p:spPr>
          <a:xfrm>
            <a:off x="7778313" y="3659150"/>
            <a:ext cx="6342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None</a:t>
            </a:r>
            <a:endParaRPr b="1"/>
          </a:p>
        </p:txBody>
      </p:sp>
      <p:sp>
        <p:nvSpPr>
          <p:cNvPr id="625" name="Google Shape;625;p58"/>
          <p:cNvSpPr/>
          <p:nvPr/>
        </p:nvSpPr>
        <p:spPr>
          <a:xfrm>
            <a:off x="6690800" y="3698488"/>
            <a:ext cx="9717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Essential</a:t>
            </a:r>
            <a:endParaRPr b="1"/>
          </a:p>
        </p:txBody>
      </p:sp>
      <p:cxnSp>
        <p:nvCxnSpPr>
          <p:cNvPr id="626" name="Google Shape;626;p58"/>
          <p:cNvCxnSpPr>
            <a:stCxn id="615" idx="2"/>
            <a:endCxn id="623" idx="0"/>
          </p:cNvCxnSpPr>
          <p:nvPr/>
        </p:nvCxnSpPr>
        <p:spPr>
          <a:xfrm>
            <a:off x="7926675" y="3353100"/>
            <a:ext cx="843900" cy="306000"/>
          </a:xfrm>
          <a:prstGeom prst="straightConnector1">
            <a:avLst/>
          </a:prstGeom>
          <a:noFill/>
          <a:ln cap="flat" cmpd="sng" w="38100">
            <a:solidFill>
              <a:schemeClr val="dk2"/>
            </a:solidFill>
            <a:prstDash val="solid"/>
            <a:round/>
            <a:headEnd len="med" w="med" type="none"/>
            <a:tailEnd len="med" w="med" type="none"/>
          </a:ln>
        </p:spPr>
      </p:cxnSp>
      <p:cxnSp>
        <p:nvCxnSpPr>
          <p:cNvPr id="627" name="Google Shape;627;p58"/>
          <p:cNvCxnSpPr>
            <a:stCxn id="615" idx="2"/>
            <a:endCxn id="624" idx="0"/>
          </p:cNvCxnSpPr>
          <p:nvPr/>
        </p:nvCxnSpPr>
        <p:spPr>
          <a:xfrm>
            <a:off x="7926675" y="3353100"/>
            <a:ext cx="168600" cy="306000"/>
          </a:xfrm>
          <a:prstGeom prst="straightConnector1">
            <a:avLst/>
          </a:prstGeom>
          <a:noFill/>
          <a:ln cap="flat" cmpd="sng" w="38100">
            <a:solidFill>
              <a:schemeClr val="dk2"/>
            </a:solidFill>
            <a:prstDash val="solid"/>
            <a:round/>
            <a:headEnd len="med" w="med" type="none"/>
            <a:tailEnd len="med" w="med" type="none"/>
          </a:ln>
        </p:spPr>
      </p:cxnSp>
      <p:cxnSp>
        <p:nvCxnSpPr>
          <p:cNvPr id="628" name="Google Shape;628;p58"/>
          <p:cNvCxnSpPr>
            <a:stCxn id="615" idx="2"/>
            <a:endCxn id="625" idx="0"/>
          </p:cNvCxnSpPr>
          <p:nvPr/>
        </p:nvCxnSpPr>
        <p:spPr>
          <a:xfrm flipH="1">
            <a:off x="7176675" y="3353100"/>
            <a:ext cx="750000" cy="345300"/>
          </a:xfrm>
          <a:prstGeom prst="straightConnector1">
            <a:avLst/>
          </a:prstGeom>
          <a:noFill/>
          <a:ln cap="flat" cmpd="sng" w="38100">
            <a:solidFill>
              <a:schemeClr val="dk2"/>
            </a:solidFill>
            <a:prstDash val="solid"/>
            <a:round/>
            <a:headEnd len="med" w="med" type="none"/>
            <a:tailEnd len="med" w="med" type="none"/>
          </a:ln>
        </p:spPr>
      </p:cxnSp>
      <p:sp>
        <p:nvSpPr>
          <p:cNvPr id="629" name="Google Shape;629;p58"/>
          <p:cNvSpPr/>
          <p:nvPr/>
        </p:nvSpPr>
        <p:spPr>
          <a:xfrm>
            <a:off x="5814450" y="4248950"/>
            <a:ext cx="9717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Targeted</a:t>
            </a:r>
            <a:endParaRPr b="1"/>
          </a:p>
        </p:txBody>
      </p:sp>
      <p:sp>
        <p:nvSpPr>
          <p:cNvPr id="630" name="Google Shape;630;p58"/>
          <p:cNvSpPr/>
          <p:nvPr/>
        </p:nvSpPr>
        <p:spPr>
          <a:xfrm>
            <a:off x="5102488" y="4248950"/>
            <a:ext cx="6342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None</a:t>
            </a:r>
            <a:endParaRPr b="1"/>
          </a:p>
        </p:txBody>
      </p:sp>
      <p:sp>
        <p:nvSpPr>
          <p:cNvPr id="631" name="Google Shape;631;p58"/>
          <p:cNvSpPr/>
          <p:nvPr/>
        </p:nvSpPr>
        <p:spPr>
          <a:xfrm>
            <a:off x="4053050" y="4248950"/>
            <a:ext cx="9717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Standard</a:t>
            </a:r>
            <a:endParaRPr b="1"/>
          </a:p>
        </p:txBody>
      </p:sp>
      <p:cxnSp>
        <p:nvCxnSpPr>
          <p:cNvPr id="632" name="Google Shape;632;p58"/>
          <p:cNvCxnSpPr>
            <a:stCxn id="616" idx="2"/>
            <a:endCxn id="629" idx="0"/>
          </p:cNvCxnSpPr>
          <p:nvPr/>
        </p:nvCxnSpPr>
        <p:spPr>
          <a:xfrm>
            <a:off x="5194513" y="3334338"/>
            <a:ext cx="1105800" cy="914700"/>
          </a:xfrm>
          <a:prstGeom prst="straightConnector1">
            <a:avLst/>
          </a:prstGeom>
          <a:noFill/>
          <a:ln cap="flat" cmpd="sng" w="38100">
            <a:solidFill>
              <a:schemeClr val="dk2"/>
            </a:solidFill>
            <a:prstDash val="solid"/>
            <a:round/>
            <a:headEnd len="med" w="med" type="none"/>
            <a:tailEnd len="med" w="med" type="none"/>
          </a:ln>
        </p:spPr>
      </p:cxnSp>
      <p:cxnSp>
        <p:nvCxnSpPr>
          <p:cNvPr id="633" name="Google Shape;633;p58"/>
          <p:cNvCxnSpPr>
            <a:stCxn id="616" idx="2"/>
            <a:endCxn id="630" idx="0"/>
          </p:cNvCxnSpPr>
          <p:nvPr/>
        </p:nvCxnSpPr>
        <p:spPr>
          <a:xfrm>
            <a:off x="5194513" y="3334338"/>
            <a:ext cx="225000" cy="914700"/>
          </a:xfrm>
          <a:prstGeom prst="straightConnector1">
            <a:avLst/>
          </a:prstGeom>
          <a:noFill/>
          <a:ln cap="flat" cmpd="sng" w="38100">
            <a:solidFill>
              <a:schemeClr val="dk2"/>
            </a:solidFill>
            <a:prstDash val="solid"/>
            <a:round/>
            <a:headEnd len="med" w="med" type="none"/>
            <a:tailEnd len="med" w="med" type="none"/>
          </a:ln>
        </p:spPr>
      </p:cxnSp>
      <p:cxnSp>
        <p:nvCxnSpPr>
          <p:cNvPr id="634" name="Google Shape;634;p58"/>
          <p:cNvCxnSpPr>
            <a:stCxn id="616" idx="2"/>
            <a:endCxn id="631" idx="0"/>
          </p:cNvCxnSpPr>
          <p:nvPr/>
        </p:nvCxnSpPr>
        <p:spPr>
          <a:xfrm flipH="1">
            <a:off x="4539013" y="3334338"/>
            <a:ext cx="655500" cy="914700"/>
          </a:xfrm>
          <a:prstGeom prst="straightConnector1">
            <a:avLst/>
          </a:prstGeom>
          <a:noFill/>
          <a:ln cap="flat" cmpd="sng" w="38100">
            <a:solidFill>
              <a:schemeClr val="dk2"/>
            </a:solidFill>
            <a:prstDash val="solid"/>
            <a:round/>
            <a:headEnd len="med" w="med" type="none"/>
            <a:tailEnd len="med" w="med" type="none"/>
          </a:ln>
        </p:spPr>
      </p:cxnSp>
      <p:sp>
        <p:nvSpPr>
          <p:cNvPr id="635" name="Google Shape;635;p58"/>
          <p:cNvSpPr/>
          <p:nvPr/>
        </p:nvSpPr>
        <p:spPr>
          <a:xfrm>
            <a:off x="3406625" y="3611350"/>
            <a:ext cx="8760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English</a:t>
            </a:r>
            <a:endParaRPr b="1"/>
          </a:p>
        </p:txBody>
      </p:sp>
      <p:sp>
        <p:nvSpPr>
          <p:cNvPr id="636" name="Google Shape;636;p58"/>
          <p:cNvSpPr/>
          <p:nvPr/>
        </p:nvSpPr>
        <p:spPr>
          <a:xfrm>
            <a:off x="2353800" y="3611350"/>
            <a:ext cx="9717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Swedish</a:t>
            </a:r>
            <a:endParaRPr b="1"/>
          </a:p>
        </p:txBody>
      </p:sp>
      <p:cxnSp>
        <p:nvCxnSpPr>
          <p:cNvPr id="637" name="Google Shape;637;p58"/>
          <p:cNvCxnSpPr>
            <a:stCxn id="617" idx="2"/>
            <a:endCxn id="636" idx="0"/>
          </p:cNvCxnSpPr>
          <p:nvPr/>
        </p:nvCxnSpPr>
        <p:spPr>
          <a:xfrm flipH="1">
            <a:off x="2839713" y="3370888"/>
            <a:ext cx="310500" cy="240600"/>
          </a:xfrm>
          <a:prstGeom prst="straightConnector1">
            <a:avLst/>
          </a:prstGeom>
          <a:noFill/>
          <a:ln cap="flat" cmpd="sng" w="38100">
            <a:solidFill>
              <a:schemeClr val="dk2"/>
            </a:solidFill>
            <a:prstDash val="solid"/>
            <a:round/>
            <a:headEnd len="med" w="med" type="none"/>
            <a:tailEnd len="med" w="med" type="none"/>
          </a:ln>
        </p:spPr>
      </p:cxnSp>
      <p:cxnSp>
        <p:nvCxnSpPr>
          <p:cNvPr id="638" name="Google Shape;638;p58"/>
          <p:cNvCxnSpPr>
            <a:stCxn id="617" idx="2"/>
            <a:endCxn id="635" idx="0"/>
          </p:cNvCxnSpPr>
          <p:nvPr/>
        </p:nvCxnSpPr>
        <p:spPr>
          <a:xfrm>
            <a:off x="3150213" y="3370888"/>
            <a:ext cx="694500" cy="240600"/>
          </a:xfrm>
          <a:prstGeom prst="straightConnector1">
            <a:avLst/>
          </a:prstGeom>
          <a:noFill/>
          <a:ln cap="flat" cmpd="sng" w="38100">
            <a:solidFill>
              <a:schemeClr val="dk2"/>
            </a:solidFill>
            <a:prstDash val="solid"/>
            <a:round/>
            <a:headEnd len="med" w="med" type="none"/>
            <a:tailEnd len="med" w="med" type="none"/>
          </a:ln>
        </p:spPr>
      </p:cxnSp>
      <p:sp>
        <p:nvSpPr>
          <p:cNvPr id="639" name="Google Shape;639;p58"/>
          <p:cNvSpPr/>
          <p:nvPr/>
        </p:nvSpPr>
        <p:spPr>
          <a:xfrm>
            <a:off x="2098875" y="4363000"/>
            <a:ext cx="13566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Personalized Content</a:t>
            </a:r>
            <a:endParaRPr b="1"/>
          </a:p>
        </p:txBody>
      </p:sp>
      <p:sp>
        <p:nvSpPr>
          <p:cNvPr id="640" name="Google Shape;640;p58"/>
          <p:cNvSpPr/>
          <p:nvPr/>
        </p:nvSpPr>
        <p:spPr>
          <a:xfrm>
            <a:off x="1080038" y="4248950"/>
            <a:ext cx="9717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Edit Account Details</a:t>
            </a:r>
            <a:endParaRPr b="1"/>
          </a:p>
        </p:txBody>
      </p:sp>
      <p:cxnSp>
        <p:nvCxnSpPr>
          <p:cNvPr id="641" name="Google Shape;641;p58"/>
          <p:cNvCxnSpPr>
            <a:stCxn id="618" idx="2"/>
            <a:endCxn id="640" idx="0"/>
          </p:cNvCxnSpPr>
          <p:nvPr/>
        </p:nvCxnSpPr>
        <p:spPr>
          <a:xfrm>
            <a:off x="854075" y="3278150"/>
            <a:ext cx="711900" cy="970800"/>
          </a:xfrm>
          <a:prstGeom prst="straightConnector1">
            <a:avLst/>
          </a:prstGeom>
          <a:noFill/>
          <a:ln cap="flat" cmpd="sng" w="38100">
            <a:solidFill>
              <a:schemeClr val="dk2"/>
            </a:solidFill>
            <a:prstDash val="solid"/>
            <a:round/>
            <a:headEnd len="med" w="med" type="none"/>
            <a:tailEnd len="med" w="med" type="oval"/>
          </a:ln>
        </p:spPr>
      </p:cxnSp>
      <p:cxnSp>
        <p:nvCxnSpPr>
          <p:cNvPr id="642" name="Google Shape;642;p58"/>
          <p:cNvCxnSpPr>
            <a:stCxn id="618" idx="2"/>
            <a:endCxn id="639" idx="0"/>
          </p:cNvCxnSpPr>
          <p:nvPr/>
        </p:nvCxnSpPr>
        <p:spPr>
          <a:xfrm>
            <a:off x="854075" y="3278150"/>
            <a:ext cx="1923000" cy="1084800"/>
          </a:xfrm>
          <a:prstGeom prst="straightConnector1">
            <a:avLst/>
          </a:prstGeom>
          <a:noFill/>
          <a:ln cap="flat" cmpd="sng" w="38100">
            <a:solidFill>
              <a:schemeClr val="dk2"/>
            </a:solidFill>
            <a:prstDash val="solid"/>
            <a:round/>
            <a:headEnd len="med" w="med" type="none"/>
            <a:tailEnd len="med" w="med" type="oval"/>
          </a:ln>
        </p:spPr>
      </p:cxnSp>
      <p:sp>
        <p:nvSpPr>
          <p:cNvPr id="643" name="Google Shape;643;p58"/>
          <p:cNvSpPr/>
          <p:nvPr/>
        </p:nvSpPr>
        <p:spPr>
          <a:xfrm>
            <a:off x="0" y="4327550"/>
            <a:ext cx="10329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Change Password</a:t>
            </a:r>
            <a:endParaRPr b="1"/>
          </a:p>
        </p:txBody>
      </p:sp>
      <p:cxnSp>
        <p:nvCxnSpPr>
          <p:cNvPr id="644" name="Google Shape;644;p58"/>
          <p:cNvCxnSpPr>
            <a:stCxn id="618" idx="2"/>
            <a:endCxn id="643" idx="0"/>
          </p:cNvCxnSpPr>
          <p:nvPr/>
        </p:nvCxnSpPr>
        <p:spPr>
          <a:xfrm flipH="1">
            <a:off x="516575" y="3278150"/>
            <a:ext cx="337500" cy="1049400"/>
          </a:xfrm>
          <a:prstGeom prst="straightConnector1">
            <a:avLst/>
          </a:prstGeom>
          <a:noFill/>
          <a:ln cap="flat" cmpd="sng" w="38100">
            <a:solidFill>
              <a:schemeClr val="dk2"/>
            </a:solidFill>
            <a:prstDash val="solid"/>
            <a:round/>
            <a:headEnd len="med" w="med" type="none"/>
            <a:tailEnd len="med" w="med" type="oval"/>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650" name="Google Shape;650;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Domain Engineering</a:t>
            </a:r>
            <a:endParaRPr/>
          </a:p>
          <a:p>
            <a:pPr indent="-368300" lvl="1" marL="914400" rtl="0" algn="l">
              <a:spcBef>
                <a:spcPts val="500"/>
              </a:spcBef>
              <a:spcAft>
                <a:spcPts val="0"/>
              </a:spcAft>
              <a:buSzPts val="2200"/>
              <a:buChar char="•"/>
            </a:pPr>
            <a:r>
              <a:rPr lang="sv-SE"/>
              <a:t>Development FOR reuse. Creates asset portfolio.</a:t>
            </a:r>
            <a:endParaRPr/>
          </a:p>
          <a:p>
            <a:pPr indent="-342900" lvl="2" marL="1371600" rtl="0" algn="l">
              <a:spcBef>
                <a:spcPts val="500"/>
              </a:spcBef>
              <a:spcAft>
                <a:spcPts val="0"/>
              </a:spcAft>
              <a:buSzPts val="1800"/>
              <a:buChar char="•"/>
            </a:pPr>
            <a:r>
              <a:rPr lang="sv-SE"/>
              <a:t>Provides basis for creating individual products.</a:t>
            </a:r>
            <a:endParaRPr/>
          </a:p>
          <a:p>
            <a:pPr indent="-342900" lvl="2" marL="1371600" rtl="0" algn="l">
              <a:spcBef>
                <a:spcPts val="500"/>
              </a:spcBef>
              <a:spcAft>
                <a:spcPts val="0"/>
              </a:spcAft>
              <a:buSzPts val="1800"/>
              <a:buChar char="•"/>
            </a:pPr>
            <a:r>
              <a:rPr lang="sv-SE"/>
              <a:t>Requirements, design, code, etc. planned for variability.</a:t>
            </a:r>
            <a:endParaRPr/>
          </a:p>
          <a:p>
            <a:pPr indent="-393700" lvl="0" marL="457200" rtl="0" algn="l">
              <a:spcBef>
                <a:spcPts val="1000"/>
              </a:spcBef>
              <a:spcAft>
                <a:spcPts val="0"/>
              </a:spcAft>
              <a:buSzPts val="2600"/>
              <a:buChar char="•"/>
            </a:pPr>
            <a:r>
              <a:rPr lang="sv-SE"/>
              <a:t>Application Engineering</a:t>
            </a:r>
            <a:endParaRPr/>
          </a:p>
          <a:p>
            <a:pPr indent="-368300" lvl="1" marL="914400" rtl="0" algn="l">
              <a:spcBef>
                <a:spcPts val="500"/>
              </a:spcBef>
              <a:spcAft>
                <a:spcPts val="0"/>
              </a:spcAft>
              <a:buSzPts val="2200"/>
              <a:buChar char="•"/>
            </a:pPr>
            <a:r>
              <a:rPr lang="sv-SE"/>
              <a:t>Development WITH reuse.</a:t>
            </a:r>
            <a:endParaRPr/>
          </a:p>
          <a:p>
            <a:pPr indent="-342900" lvl="2" marL="1371600" rtl="0" algn="l">
              <a:spcBef>
                <a:spcPts val="500"/>
              </a:spcBef>
              <a:spcAft>
                <a:spcPts val="0"/>
              </a:spcAft>
              <a:buSzPts val="1800"/>
              <a:buChar char="•"/>
            </a:pPr>
            <a:r>
              <a:rPr lang="sv-SE"/>
              <a:t>Builds product on top of asset infrastructure.</a:t>
            </a:r>
            <a:endParaRPr/>
          </a:p>
          <a:p>
            <a:pPr indent="-342900" lvl="2" marL="1371600" rtl="0" algn="l">
              <a:spcBef>
                <a:spcPts val="500"/>
              </a:spcBef>
              <a:spcAft>
                <a:spcPts val="0"/>
              </a:spcAft>
              <a:buSzPts val="1800"/>
              <a:buChar char="•"/>
            </a:pPr>
            <a:r>
              <a:rPr lang="sv-SE"/>
              <a:t>Up to 90% of new product may be built from assets.</a:t>
            </a:r>
            <a:endParaRPr/>
          </a:p>
        </p:txBody>
      </p:sp>
      <p:sp>
        <p:nvSpPr>
          <p:cNvPr id="651" name="Google Shape;651;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58" name="Google Shape;658;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659" name="Google Shape;659;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 product is a </a:t>
            </a:r>
            <a:r>
              <a:rPr b="1" lang="sv-SE"/>
              <a:t>valid</a:t>
            </a:r>
            <a:r>
              <a:rPr lang="sv-SE"/>
              <a:t> selection of features.</a:t>
            </a:r>
            <a:endParaRPr/>
          </a:p>
          <a:p>
            <a:pPr indent="-393700" lvl="0" marL="457200" rtl="0" algn="l">
              <a:spcBef>
                <a:spcPts val="1000"/>
              </a:spcBef>
              <a:spcAft>
                <a:spcPts val="0"/>
              </a:spcAft>
              <a:buSzPts val="2600"/>
              <a:buChar char="•"/>
            </a:pPr>
            <a:r>
              <a:rPr lang="sv-SE"/>
              <a:t>Feature models capture the constraints that define whether a selection is valid.</a:t>
            </a:r>
            <a:endParaRPr/>
          </a:p>
          <a:p>
            <a:pPr indent="-368300" lvl="1" marL="914400" rtl="0" algn="l">
              <a:spcBef>
                <a:spcPts val="500"/>
              </a:spcBef>
              <a:spcAft>
                <a:spcPts val="0"/>
              </a:spcAft>
              <a:buSzPts val="2200"/>
              <a:buChar char="•"/>
            </a:pPr>
            <a:r>
              <a:rPr lang="sv-SE"/>
              <a:t>Feature diagrams represent feature relationships visually.</a:t>
            </a:r>
            <a:endParaRPr/>
          </a:p>
          <a:p>
            <a:pPr indent="-368300" lvl="1" marL="914400" rtl="0" algn="l">
              <a:spcBef>
                <a:spcPts val="500"/>
              </a:spcBef>
              <a:spcAft>
                <a:spcPts val="0"/>
              </a:spcAft>
              <a:buSzPts val="2200"/>
              <a:buChar char="•"/>
            </a:pPr>
            <a:r>
              <a:rPr lang="sv-SE"/>
              <a:t>Propositional logic represents feature relationships as formulae that can be used in analyses.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9" name="Google Shape;109;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Core Development Activities</a:t>
            </a:r>
            <a:endParaRPr/>
          </a:p>
        </p:txBody>
      </p:sp>
      <p:sp>
        <p:nvSpPr>
          <p:cNvPr id="110" name="Google Shape;110;p16"/>
          <p:cNvSpPr/>
          <p:nvPr/>
        </p:nvSpPr>
        <p:spPr>
          <a:xfrm>
            <a:off x="408763" y="1568250"/>
            <a:ext cx="2333700" cy="133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Requirements</a:t>
            </a:r>
            <a:r>
              <a:rPr b="1" lang="sv-SE" sz="1800"/>
              <a:t>:</a:t>
            </a:r>
            <a:endParaRPr b="1" sz="1800"/>
          </a:p>
          <a:p>
            <a:pPr indent="-317500" lvl="0" marL="457200" rtl="0" algn="l">
              <a:spcBef>
                <a:spcPts val="0"/>
              </a:spcBef>
              <a:spcAft>
                <a:spcPts val="0"/>
              </a:spcAft>
              <a:buSzPts val="1400"/>
              <a:buChar char="-"/>
            </a:pPr>
            <a:r>
              <a:rPr lang="sv-SE"/>
              <a:t>Planned Behavior and Constraints</a:t>
            </a:r>
            <a:endParaRPr/>
          </a:p>
        </p:txBody>
      </p:sp>
      <p:sp>
        <p:nvSpPr>
          <p:cNvPr id="111" name="Google Shape;111;p16"/>
          <p:cNvSpPr/>
          <p:nvPr/>
        </p:nvSpPr>
        <p:spPr>
          <a:xfrm>
            <a:off x="2558813" y="1851325"/>
            <a:ext cx="2333700" cy="2162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Design</a:t>
            </a:r>
            <a:r>
              <a:rPr b="1" lang="sv-SE" sz="1800"/>
              <a:t>:</a:t>
            </a:r>
            <a:endParaRPr b="1" sz="1800"/>
          </a:p>
          <a:p>
            <a:pPr indent="-317500" lvl="0" marL="457200" rtl="0" algn="l">
              <a:spcBef>
                <a:spcPts val="0"/>
              </a:spcBef>
              <a:spcAft>
                <a:spcPts val="0"/>
              </a:spcAft>
              <a:buSzPts val="1400"/>
              <a:buChar char="-"/>
            </a:pPr>
            <a:r>
              <a:rPr lang="sv-SE"/>
              <a:t>System Architecture</a:t>
            </a:r>
            <a:endParaRPr/>
          </a:p>
          <a:p>
            <a:pPr indent="-317500" lvl="0" marL="457200" rtl="0" algn="l">
              <a:spcBef>
                <a:spcPts val="0"/>
              </a:spcBef>
              <a:spcAft>
                <a:spcPts val="0"/>
              </a:spcAft>
              <a:buSzPts val="1400"/>
              <a:buChar char="-"/>
            </a:pPr>
            <a:r>
              <a:rPr lang="sv-SE"/>
              <a:t>Classes</a:t>
            </a:r>
            <a:endParaRPr/>
          </a:p>
          <a:p>
            <a:pPr indent="-317500" lvl="0" marL="457200" rtl="0" algn="l">
              <a:spcBef>
                <a:spcPts val="0"/>
              </a:spcBef>
              <a:spcAft>
                <a:spcPts val="0"/>
              </a:spcAft>
              <a:buSzPts val="1400"/>
              <a:buChar char="-"/>
            </a:pPr>
            <a:r>
              <a:rPr lang="sv-SE"/>
              <a:t>Packages</a:t>
            </a:r>
            <a:endParaRPr/>
          </a:p>
          <a:p>
            <a:pPr indent="-317500" lvl="0" marL="457200" rtl="0" algn="l">
              <a:spcBef>
                <a:spcPts val="0"/>
              </a:spcBef>
              <a:spcAft>
                <a:spcPts val="0"/>
              </a:spcAft>
              <a:buSzPts val="1400"/>
              <a:buChar char="-"/>
            </a:pPr>
            <a:r>
              <a:rPr lang="sv-SE"/>
              <a:t>Communication Between Components</a:t>
            </a:r>
            <a:endParaRPr/>
          </a:p>
          <a:p>
            <a:pPr indent="-317500" lvl="0" marL="457200" rtl="0" algn="l">
              <a:spcBef>
                <a:spcPts val="0"/>
              </a:spcBef>
              <a:spcAft>
                <a:spcPts val="0"/>
              </a:spcAft>
              <a:buSzPts val="1400"/>
              <a:buChar char="-"/>
            </a:pPr>
            <a:r>
              <a:rPr lang="sv-SE"/>
              <a:t>Interfaces</a:t>
            </a:r>
            <a:endParaRPr/>
          </a:p>
        </p:txBody>
      </p:sp>
      <p:sp>
        <p:nvSpPr>
          <p:cNvPr id="112" name="Google Shape;112;p16"/>
          <p:cNvSpPr/>
          <p:nvPr/>
        </p:nvSpPr>
        <p:spPr>
          <a:xfrm>
            <a:off x="4550188" y="2209100"/>
            <a:ext cx="2333700" cy="13350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Realization</a:t>
            </a:r>
            <a:r>
              <a:rPr b="1" lang="sv-SE" sz="1800"/>
              <a:t>:</a:t>
            </a:r>
            <a:endParaRPr b="1" sz="1800"/>
          </a:p>
          <a:p>
            <a:pPr indent="-317500" lvl="0" marL="457200" rtl="0" algn="l">
              <a:spcBef>
                <a:spcPts val="0"/>
              </a:spcBef>
              <a:spcAft>
                <a:spcPts val="0"/>
              </a:spcAft>
              <a:buSzPts val="1400"/>
              <a:buChar char="-"/>
            </a:pPr>
            <a:r>
              <a:rPr lang="sv-SE"/>
              <a:t>Software Development</a:t>
            </a:r>
            <a:endParaRPr/>
          </a:p>
        </p:txBody>
      </p:sp>
      <p:sp>
        <p:nvSpPr>
          <p:cNvPr id="113" name="Google Shape;113;p16"/>
          <p:cNvSpPr/>
          <p:nvPr/>
        </p:nvSpPr>
        <p:spPr>
          <a:xfrm>
            <a:off x="6401538" y="2562863"/>
            <a:ext cx="2333700" cy="13350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Testing</a:t>
            </a:r>
            <a:r>
              <a:rPr b="1" lang="sv-SE" sz="1800"/>
              <a:t>:</a:t>
            </a:r>
            <a:endParaRPr b="1" sz="1800"/>
          </a:p>
          <a:p>
            <a:pPr indent="-317500" lvl="0" marL="457200" rtl="0" algn="l">
              <a:spcBef>
                <a:spcPts val="0"/>
              </a:spcBef>
              <a:spcAft>
                <a:spcPts val="0"/>
              </a:spcAft>
              <a:buSzPts val="1400"/>
              <a:buChar char="-"/>
            </a:pPr>
            <a:r>
              <a:rPr lang="sv-SE"/>
              <a:t>Observe the System to Ensure Requirements Met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665" name="Google Shape;665;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Feature Modelling and Analysis</a:t>
            </a:r>
            <a:endParaRPr/>
          </a:p>
          <a:p>
            <a:pPr indent="-393700" lvl="0" marL="457200" rtl="0" algn="l">
              <a:spcBef>
                <a:spcPts val="1000"/>
              </a:spcBef>
              <a:spcAft>
                <a:spcPts val="0"/>
              </a:spcAft>
              <a:buSzPts val="2600"/>
              <a:buChar char="•"/>
            </a:pPr>
            <a:r>
              <a:rPr lang="sv-SE"/>
              <a:t>Team Selection Due Tonight!</a:t>
            </a:r>
            <a:endParaRPr/>
          </a:p>
          <a:p>
            <a:pPr indent="-368300" lvl="1" marL="914400" rtl="0" algn="l">
              <a:spcBef>
                <a:spcPts val="500"/>
              </a:spcBef>
              <a:spcAft>
                <a:spcPts val="0"/>
              </a:spcAft>
              <a:buSzPts val="2200"/>
              <a:buChar char="•"/>
            </a:pPr>
            <a:r>
              <a:rPr lang="sv-SE"/>
              <a:t>6-7 people, one email per team to </a:t>
            </a:r>
            <a:r>
              <a:rPr lang="sv-SE" u="sng">
                <a:solidFill>
                  <a:schemeClr val="hlink"/>
                </a:solidFill>
                <a:hlinkClick r:id="rId3"/>
              </a:rPr>
              <a:t>ggay@chalmers.se</a:t>
            </a:r>
            <a:r>
              <a:rPr lang="sv-SE"/>
              <a:t> </a:t>
            </a:r>
            <a:endParaRPr/>
          </a:p>
          <a:p>
            <a:pPr indent="-368300" lvl="1" marL="914400" rtl="0" algn="l">
              <a:spcBef>
                <a:spcPts val="500"/>
              </a:spcBef>
              <a:spcAft>
                <a:spcPts val="0"/>
              </a:spcAft>
              <a:buSzPts val="2200"/>
              <a:buChar char="•"/>
            </a:pPr>
            <a:r>
              <a:rPr lang="sv-SE"/>
              <a:t>Complete assignment in Canvas </a:t>
            </a:r>
            <a:endParaRPr/>
          </a:p>
          <a:p>
            <a:pPr indent="-342900" lvl="2" marL="1371600" rtl="0" algn="l">
              <a:spcBef>
                <a:spcPts val="500"/>
              </a:spcBef>
              <a:spcAft>
                <a:spcPts val="0"/>
              </a:spcAft>
              <a:buSzPts val="1800"/>
              <a:buChar char="•"/>
            </a:pPr>
            <a:r>
              <a:rPr lang="sv-SE"/>
              <a:t>(include either team number given to you, or if you want to be assigned to a team)</a:t>
            </a:r>
            <a:endParaRPr/>
          </a:p>
          <a:p>
            <a:pPr indent="-393700" lvl="0" marL="457200" rtl="0" algn="l">
              <a:spcBef>
                <a:spcPts val="1000"/>
              </a:spcBef>
              <a:spcAft>
                <a:spcPts val="0"/>
              </a:spcAft>
              <a:buSzPts val="2600"/>
              <a:buChar char="•"/>
            </a:pPr>
            <a:r>
              <a:rPr lang="sv-SE"/>
              <a:t>Assignment 1 out now! </a:t>
            </a:r>
            <a:endParaRPr/>
          </a:p>
          <a:p>
            <a:pPr indent="0" lvl="0" marL="0" rtl="0" algn="l">
              <a:spcBef>
                <a:spcPts val="1000"/>
              </a:spcBef>
              <a:spcAft>
                <a:spcPts val="0"/>
              </a:spcAft>
              <a:buNone/>
            </a:pPr>
            <a:r>
              <a:t/>
            </a:r>
            <a:endParaRPr/>
          </a:p>
        </p:txBody>
      </p:sp>
      <p:sp>
        <p:nvSpPr>
          <p:cNvPr id="666" name="Google Shape;666;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73" name="Google Shape;673;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Assignment 1 - Case Study</a:t>
            </a:r>
            <a:endParaRPr/>
          </a:p>
        </p:txBody>
      </p:sp>
      <p:sp>
        <p:nvSpPr>
          <p:cNvPr id="674" name="Google Shape;674;p6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Due November 13, 11:59 PM</a:t>
            </a:r>
            <a:endParaRPr b="1"/>
          </a:p>
          <a:p>
            <a:pPr indent="-393700" lvl="0" marL="457200" rtl="0" algn="l">
              <a:spcBef>
                <a:spcPts val="1000"/>
              </a:spcBef>
              <a:spcAft>
                <a:spcPts val="0"/>
              </a:spcAft>
              <a:buSzPts val="2600"/>
              <a:buChar char="•"/>
            </a:pPr>
            <a:r>
              <a:rPr lang="sv-SE"/>
              <a:t>Case study examining development of a SPL or other reuse-driven system.</a:t>
            </a:r>
            <a:endParaRPr/>
          </a:p>
          <a:p>
            <a:pPr indent="-368300" lvl="1" marL="914400" rtl="0" algn="l">
              <a:spcBef>
                <a:spcPts val="500"/>
              </a:spcBef>
              <a:spcAft>
                <a:spcPts val="0"/>
              </a:spcAft>
              <a:buSzPts val="2200"/>
              <a:buChar char="•"/>
            </a:pPr>
            <a:r>
              <a:rPr b="1" lang="sv-SE"/>
              <a:t>Choose a system from case studies on Canvas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81" name="Google Shape;681;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Assignment 1 - Case Study</a:t>
            </a:r>
            <a:endParaRPr/>
          </a:p>
        </p:txBody>
      </p:sp>
      <p:sp>
        <p:nvSpPr>
          <p:cNvPr id="682" name="Google Shape;682;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Document: </a:t>
            </a:r>
            <a:endParaRPr/>
          </a:p>
          <a:p>
            <a:pPr indent="-368300" lvl="1" marL="914400" rtl="0" algn="l">
              <a:spcBef>
                <a:spcPts val="500"/>
              </a:spcBef>
              <a:spcAft>
                <a:spcPts val="0"/>
              </a:spcAft>
              <a:buSzPts val="2200"/>
              <a:buChar char="•"/>
            </a:pPr>
            <a:r>
              <a:rPr b="1" lang="sv-SE"/>
              <a:t>Context:</a:t>
            </a:r>
            <a:r>
              <a:rPr lang="sv-SE"/>
              <a:t> What kind of organization/market?</a:t>
            </a:r>
            <a:endParaRPr/>
          </a:p>
          <a:p>
            <a:pPr indent="-368300" lvl="1" marL="914400" rtl="0" algn="l">
              <a:spcBef>
                <a:spcPts val="500"/>
              </a:spcBef>
              <a:spcAft>
                <a:spcPts val="0"/>
              </a:spcAft>
              <a:buSzPts val="2200"/>
              <a:buChar char="•"/>
            </a:pPr>
            <a:r>
              <a:rPr b="1" lang="sv-SE"/>
              <a:t>Motivation:</a:t>
            </a:r>
            <a:r>
              <a:rPr lang="sv-SE"/>
              <a:t> Why a SPL or reuse-driven approach?</a:t>
            </a:r>
            <a:endParaRPr/>
          </a:p>
          <a:p>
            <a:pPr indent="-368300" lvl="1" marL="914400" rtl="0" algn="l">
              <a:spcBef>
                <a:spcPts val="500"/>
              </a:spcBef>
              <a:spcAft>
                <a:spcPts val="0"/>
              </a:spcAft>
              <a:buSzPts val="2200"/>
              <a:buChar char="•"/>
            </a:pPr>
            <a:r>
              <a:rPr b="1" lang="sv-SE"/>
              <a:t>Type of System</a:t>
            </a:r>
            <a:endParaRPr b="1"/>
          </a:p>
          <a:p>
            <a:pPr indent="-368300" lvl="1" marL="914400" rtl="0" algn="l">
              <a:spcBef>
                <a:spcPts val="500"/>
              </a:spcBef>
              <a:spcAft>
                <a:spcPts val="0"/>
              </a:spcAft>
              <a:buSzPts val="2200"/>
              <a:buChar char="•"/>
            </a:pPr>
            <a:r>
              <a:rPr b="1" lang="sv-SE"/>
              <a:t>Approach: </a:t>
            </a:r>
            <a:r>
              <a:rPr lang="sv-SE"/>
              <a:t>What engineering practices?</a:t>
            </a:r>
            <a:endParaRPr/>
          </a:p>
          <a:p>
            <a:pPr indent="-368300" lvl="1" marL="914400" rtl="0" algn="l">
              <a:spcBef>
                <a:spcPts val="500"/>
              </a:spcBef>
              <a:spcAft>
                <a:spcPts val="0"/>
              </a:spcAft>
              <a:buSzPts val="2200"/>
              <a:buChar char="•"/>
            </a:pPr>
            <a:r>
              <a:rPr b="1" lang="sv-SE"/>
              <a:t>Challenges: </a:t>
            </a:r>
            <a:r>
              <a:rPr lang="sv-SE"/>
              <a:t>Key technical and process challenges.</a:t>
            </a:r>
            <a:endParaRPr/>
          </a:p>
          <a:p>
            <a:pPr indent="-368300" lvl="1" marL="914400" rtl="0" algn="l">
              <a:spcBef>
                <a:spcPts val="500"/>
              </a:spcBef>
              <a:spcAft>
                <a:spcPts val="0"/>
              </a:spcAft>
              <a:buSzPts val="2200"/>
              <a:buChar char="•"/>
            </a:pPr>
            <a:r>
              <a:rPr b="1" lang="sv-SE"/>
              <a:t>Results:</a:t>
            </a:r>
            <a:r>
              <a:rPr lang="sv-SE"/>
              <a:t> What happened?</a:t>
            </a:r>
            <a:endParaRPr/>
          </a:p>
          <a:p>
            <a:pPr indent="-368300" lvl="1" marL="914400" rtl="0" algn="l">
              <a:spcBef>
                <a:spcPts val="500"/>
              </a:spcBef>
              <a:spcAft>
                <a:spcPts val="0"/>
              </a:spcAft>
              <a:buSzPts val="2200"/>
              <a:buChar char="•"/>
            </a:pPr>
            <a:r>
              <a:rPr b="1" lang="sv-SE"/>
              <a:t>Conclusions:</a:t>
            </a:r>
            <a:r>
              <a:rPr lang="sv-SE"/>
              <a:t> What did they learn?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p:nvPr/>
        </p:nvSpPr>
        <p:spPr>
          <a:xfrm>
            <a:off x="4994150" y="2931325"/>
            <a:ext cx="4107300" cy="19509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rgbClr val="0000FF"/>
              </a:solidFill>
            </a:endParaRPr>
          </a:p>
          <a:p>
            <a:pPr indent="0" lvl="0" marL="0" rtl="0" algn="l">
              <a:spcBef>
                <a:spcPts val="0"/>
              </a:spcBef>
              <a:spcAft>
                <a:spcPts val="0"/>
              </a:spcAft>
              <a:buNone/>
            </a:pPr>
            <a:r>
              <a:t/>
            </a:r>
            <a:endParaRPr b="1" sz="2400">
              <a:solidFill>
                <a:srgbClr val="0000FF"/>
              </a:solidFill>
            </a:endParaRPr>
          </a:p>
          <a:p>
            <a:pPr indent="0" lvl="0" marL="0" rtl="0" algn="l">
              <a:spcBef>
                <a:spcPts val="0"/>
              </a:spcBef>
              <a:spcAft>
                <a:spcPts val="0"/>
              </a:spcAft>
              <a:buNone/>
            </a:pPr>
            <a:r>
              <a:t/>
            </a:r>
            <a:endParaRPr b="1" sz="2400">
              <a:solidFill>
                <a:srgbClr val="0000FF"/>
              </a:solidFill>
            </a:endParaRPr>
          </a:p>
          <a:p>
            <a:pPr indent="0" lvl="0" marL="0" rtl="0" algn="l">
              <a:spcBef>
                <a:spcPts val="0"/>
              </a:spcBef>
              <a:spcAft>
                <a:spcPts val="0"/>
              </a:spcAft>
              <a:buNone/>
            </a:pPr>
            <a:r>
              <a:t/>
            </a:r>
            <a:endParaRPr b="1" sz="2400">
              <a:solidFill>
                <a:srgbClr val="0000FF"/>
              </a:solidFill>
            </a:endParaRPr>
          </a:p>
          <a:p>
            <a:pPr indent="0" lvl="0" marL="0" rtl="0" algn="l">
              <a:spcBef>
                <a:spcPts val="0"/>
              </a:spcBef>
              <a:spcAft>
                <a:spcPts val="0"/>
              </a:spcAft>
              <a:buNone/>
            </a:pPr>
            <a:r>
              <a:rPr b="1" lang="sv-SE" sz="2400">
                <a:solidFill>
                  <a:srgbClr val="0000FF"/>
                </a:solidFill>
              </a:rPr>
              <a:t>Application Engineering</a:t>
            </a:r>
            <a:endParaRPr b="1" sz="2400">
              <a:solidFill>
                <a:srgbClr val="0000FF"/>
              </a:solidFill>
            </a:endParaRPr>
          </a:p>
        </p:txBody>
      </p:sp>
      <p:sp>
        <p:nvSpPr>
          <p:cNvPr id="120" name="Google Shape;120;p17"/>
          <p:cNvSpPr/>
          <p:nvPr/>
        </p:nvSpPr>
        <p:spPr>
          <a:xfrm>
            <a:off x="4994150" y="1214275"/>
            <a:ext cx="4107300" cy="15825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289375" y="1661600"/>
            <a:ext cx="4592700" cy="234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sv-SE" sz="2400">
                <a:solidFill>
                  <a:srgbClr val="FF0000"/>
                </a:solidFill>
              </a:rPr>
              <a:t>Domain Engineering</a:t>
            </a:r>
            <a:endParaRPr b="1" sz="2400">
              <a:solidFill>
                <a:srgbClr val="FF0000"/>
              </a:solidFill>
            </a:endParaRPr>
          </a:p>
        </p:txBody>
      </p:sp>
      <p:sp>
        <p:nvSpPr>
          <p:cNvPr id="122" name="Google Shape;122;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3" name="Google Shape;123;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Domain and Application Engineering</a:t>
            </a:r>
            <a:endParaRPr/>
          </a:p>
        </p:txBody>
      </p:sp>
      <p:sp>
        <p:nvSpPr>
          <p:cNvPr id="124" name="Google Shape;124;p17"/>
          <p:cNvSpPr/>
          <p:nvPr/>
        </p:nvSpPr>
        <p:spPr>
          <a:xfrm>
            <a:off x="520725" y="1792275"/>
            <a:ext cx="1822200" cy="45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Requirements</a:t>
            </a:r>
            <a:endParaRPr/>
          </a:p>
        </p:txBody>
      </p:sp>
      <p:sp>
        <p:nvSpPr>
          <p:cNvPr id="125" name="Google Shape;125;p17"/>
          <p:cNvSpPr/>
          <p:nvPr/>
        </p:nvSpPr>
        <p:spPr>
          <a:xfrm>
            <a:off x="520725" y="2165675"/>
            <a:ext cx="1025700" cy="457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Design</a:t>
            </a:r>
            <a:endParaRPr/>
          </a:p>
        </p:txBody>
      </p:sp>
      <p:sp>
        <p:nvSpPr>
          <p:cNvPr id="126" name="Google Shape;126;p17"/>
          <p:cNvSpPr/>
          <p:nvPr/>
        </p:nvSpPr>
        <p:spPr>
          <a:xfrm>
            <a:off x="520725" y="2567075"/>
            <a:ext cx="1491300" cy="457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Realization</a:t>
            </a:r>
            <a:endParaRPr/>
          </a:p>
        </p:txBody>
      </p:sp>
      <p:sp>
        <p:nvSpPr>
          <p:cNvPr id="127" name="Google Shape;127;p17"/>
          <p:cNvSpPr/>
          <p:nvPr/>
        </p:nvSpPr>
        <p:spPr>
          <a:xfrm>
            <a:off x="520725" y="2983700"/>
            <a:ext cx="1025700" cy="457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Testing</a:t>
            </a:r>
            <a:endParaRPr/>
          </a:p>
        </p:txBody>
      </p:sp>
      <p:sp>
        <p:nvSpPr>
          <p:cNvPr id="128" name="Google Shape;128;p17"/>
          <p:cNvSpPr/>
          <p:nvPr/>
        </p:nvSpPr>
        <p:spPr>
          <a:xfrm>
            <a:off x="2658325" y="2315288"/>
            <a:ext cx="2133600" cy="66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Core Platform </a:t>
            </a:r>
            <a:endParaRPr b="1"/>
          </a:p>
        </p:txBody>
      </p:sp>
      <p:cxnSp>
        <p:nvCxnSpPr>
          <p:cNvPr id="129" name="Google Shape;129;p17"/>
          <p:cNvCxnSpPr>
            <a:endCxn id="128" idx="1"/>
          </p:cNvCxnSpPr>
          <p:nvPr/>
        </p:nvCxnSpPr>
        <p:spPr>
          <a:xfrm flipH="1" rot="10800000">
            <a:off x="2212225" y="2649488"/>
            <a:ext cx="446100" cy="1500"/>
          </a:xfrm>
          <a:prstGeom prst="straightConnector1">
            <a:avLst/>
          </a:prstGeom>
          <a:noFill/>
          <a:ln cap="flat" cmpd="sng" w="19050">
            <a:solidFill>
              <a:schemeClr val="dk2"/>
            </a:solidFill>
            <a:prstDash val="solid"/>
            <a:round/>
            <a:headEnd len="med" w="med" type="none"/>
            <a:tailEnd len="med" w="med" type="triangle"/>
          </a:ln>
        </p:spPr>
      </p:cxnSp>
      <p:pic>
        <p:nvPicPr>
          <p:cNvPr id="130" name="Google Shape;130;p17"/>
          <p:cNvPicPr preferRelativeResize="0"/>
          <p:nvPr/>
        </p:nvPicPr>
        <p:blipFill>
          <a:blip r:embed="rId3">
            <a:alphaModFix/>
          </a:blip>
          <a:stretch>
            <a:fillRect/>
          </a:stretch>
        </p:blipFill>
        <p:spPr>
          <a:xfrm>
            <a:off x="7682150" y="3236038"/>
            <a:ext cx="1260225" cy="1260225"/>
          </a:xfrm>
          <a:prstGeom prst="rect">
            <a:avLst/>
          </a:prstGeom>
          <a:noFill/>
          <a:ln>
            <a:noFill/>
          </a:ln>
        </p:spPr>
      </p:pic>
      <p:pic>
        <p:nvPicPr>
          <p:cNvPr id="131" name="Google Shape;131;p17"/>
          <p:cNvPicPr preferRelativeResize="0"/>
          <p:nvPr/>
        </p:nvPicPr>
        <p:blipFill>
          <a:blip r:embed="rId4">
            <a:alphaModFix/>
          </a:blip>
          <a:stretch>
            <a:fillRect/>
          </a:stretch>
        </p:blipFill>
        <p:spPr>
          <a:xfrm>
            <a:off x="7831725" y="1661600"/>
            <a:ext cx="1206025" cy="823162"/>
          </a:xfrm>
          <a:prstGeom prst="rect">
            <a:avLst/>
          </a:prstGeom>
          <a:noFill/>
          <a:ln>
            <a:noFill/>
          </a:ln>
        </p:spPr>
      </p:pic>
      <p:sp>
        <p:nvSpPr>
          <p:cNvPr id="132" name="Google Shape;132;p17"/>
          <p:cNvSpPr/>
          <p:nvPr/>
        </p:nvSpPr>
        <p:spPr>
          <a:xfrm>
            <a:off x="5611250" y="1282400"/>
            <a:ext cx="1822200" cy="45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Requirements</a:t>
            </a:r>
            <a:endParaRPr/>
          </a:p>
        </p:txBody>
      </p:sp>
      <p:sp>
        <p:nvSpPr>
          <p:cNvPr id="133" name="Google Shape;133;p17"/>
          <p:cNvSpPr/>
          <p:nvPr/>
        </p:nvSpPr>
        <p:spPr>
          <a:xfrm>
            <a:off x="5611250" y="1614925"/>
            <a:ext cx="1025700" cy="457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Design</a:t>
            </a:r>
            <a:endParaRPr/>
          </a:p>
        </p:txBody>
      </p:sp>
      <p:sp>
        <p:nvSpPr>
          <p:cNvPr id="134" name="Google Shape;134;p17"/>
          <p:cNvSpPr/>
          <p:nvPr/>
        </p:nvSpPr>
        <p:spPr>
          <a:xfrm>
            <a:off x="5611250" y="1933300"/>
            <a:ext cx="1491300" cy="457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Realization</a:t>
            </a:r>
            <a:endParaRPr/>
          </a:p>
        </p:txBody>
      </p:sp>
      <p:sp>
        <p:nvSpPr>
          <p:cNvPr id="135" name="Google Shape;135;p17"/>
          <p:cNvSpPr/>
          <p:nvPr/>
        </p:nvSpPr>
        <p:spPr>
          <a:xfrm>
            <a:off x="5611250" y="2273125"/>
            <a:ext cx="1025700" cy="457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Testing</a:t>
            </a:r>
            <a:endParaRPr/>
          </a:p>
        </p:txBody>
      </p:sp>
      <p:sp>
        <p:nvSpPr>
          <p:cNvPr id="136" name="Google Shape;136;p17"/>
          <p:cNvSpPr/>
          <p:nvPr/>
        </p:nvSpPr>
        <p:spPr>
          <a:xfrm>
            <a:off x="5611250" y="3041700"/>
            <a:ext cx="1822200" cy="45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Requirements</a:t>
            </a:r>
            <a:endParaRPr/>
          </a:p>
        </p:txBody>
      </p:sp>
      <p:sp>
        <p:nvSpPr>
          <p:cNvPr id="137" name="Google Shape;137;p17"/>
          <p:cNvSpPr/>
          <p:nvPr/>
        </p:nvSpPr>
        <p:spPr>
          <a:xfrm>
            <a:off x="5611250" y="3360500"/>
            <a:ext cx="1025700" cy="457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Design</a:t>
            </a:r>
            <a:endParaRPr/>
          </a:p>
        </p:txBody>
      </p:sp>
      <p:sp>
        <p:nvSpPr>
          <p:cNvPr id="138" name="Google Shape;138;p17"/>
          <p:cNvSpPr/>
          <p:nvPr/>
        </p:nvSpPr>
        <p:spPr>
          <a:xfrm>
            <a:off x="5611250" y="3678025"/>
            <a:ext cx="1491300" cy="457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Realization</a:t>
            </a:r>
            <a:endParaRPr/>
          </a:p>
        </p:txBody>
      </p:sp>
      <p:sp>
        <p:nvSpPr>
          <p:cNvPr id="139" name="Google Shape;139;p17"/>
          <p:cNvSpPr/>
          <p:nvPr/>
        </p:nvSpPr>
        <p:spPr>
          <a:xfrm>
            <a:off x="5611250" y="4004600"/>
            <a:ext cx="1025700" cy="457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Testing</a:t>
            </a:r>
            <a:endParaRPr/>
          </a:p>
        </p:txBody>
      </p:sp>
      <p:cxnSp>
        <p:nvCxnSpPr>
          <p:cNvPr id="140" name="Google Shape;140;p17"/>
          <p:cNvCxnSpPr/>
          <p:nvPr/>
        </p:nvCxnSpPr>
        <p:spPr>
          <a:xfrm flipH="1" rot="10800000">
            <a:off x="7366125" y="2072425"/>
            <a:ext cx="446100" cy="1500"/>
          </a:xfrm>
          <a:prstGeom prst="straightConnector1">
            <a:avLst/>
          </a:prstGeom>
          <a:noFill/>
          <a:ln cap="flat" cmpd="sng" w="19050">
            <a:solidFill>
              <a:schemeClr val="dk2"/>
            </a:solidFill>
            <a:prstDash val="solid"/>
            <a:round/>
            <a:headEnd len="med" w="med" type="none"/>
            <a:tailEnd len="med" w="med" type="triangle"/>
          </a:ln>
        </p:spPr>
      </p:cxnSp>
      <p:cxnSp>
        <p:nvCxnSpPr>
          <p:cNvPr id="141" name="Google Shape;141;p17"/>
          <p:cNvCxnSpPr/>
          <p:nvPr/>
        </p:nvCxnSpPr>
        <p:spPr>
          <a:xfrm flipH="1" rot="10800000">
            <a:off x="7236050" y="3816500"/>
            <a:ext cx="446100" cy="1500"/>
          </a:xfrm>
          <a:prstGeom prst="straightConnector1">
            <a:avLst/>
          </a:prstGeom>
          <a:noFill/>
          <a:ln cap="flat" cmpd="sng" w="19050">
            <a:solidFill>
              <a:schemeClr val="dk2"/>
            </a:solidFill>
            <a:prstDash val="solid"/>
            <a:round/>
            <a:headEnd len="med" w="med" type="none"/>
            <a:tailEnd len="med" w="med" type="triangle"/>
          </a:ln>
        </p:spPr>
      </p:cxnSp>
      <p:cxnSp>
        <p:nvCxnSpPr>
          <p:cNvPr id="142" name="Google Shape;142;p17"/>
          <p:cNvCxnSpPr>
            <a:stCxn id="128" idx="3"/>
          </p:cNvCxnSpPr>
          <p:nvPr/>
        </p:nvCxnSpPr>
        <p:spPr>
          <a:xfrm flipH="1" rot="10800000">
            <a:off x="4791925" y="1510388"/>
            <a:ext cx="741300" cy="1139100"/>
          </a:xfrm>
          <a:prstGeom prst="straightConnector1">
            <a:avLst/>
          </a:prstGeom>
          <a:noFill/>
          <a:ln cap="flat" cmpd="sng" w="19050">
            <a:solidFill>
              <a:schemeClr val="dk2"/>
            </a:solidFill>
            <a:prstDash val="solid"/>
            <a:round/>
            <a:headEnd len="med" w="med" type="none"/>
            <a:tailEnd len="med" w="med" type="triangle"/>
          </a:ln>
        </p:spPr>
      </p:cxnSp>
      <p:cxnSp>
        <p:nvCxnSpPr>
          <p:cNvPr id="143" name="Google Shape;143;p17"/>
          <p:cNvCxnSpPr>
            <a:stCxn id="128" idx="3"/>
          </p:cNvCxnSpPr>
          <p:nvPr/>
        </p:nvCxnSpPr>
        <p:spPr>
          <a:xfrm>
            <a:off x="4791925" y="2649488"/>
            <a:ext cx="741300" cy="620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0" name="Google Shape;150;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SPLE Principles</a:t>
            </a:r>
            <a:endParaRPr/>
          </a:p>
        </p:txBody>
      </p:sp>
      <p:sp>
        <p:nvSpPr>
          <p:cNvPr id="151" name="Google Shape;151;p1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Variability Management</a:t>
            </a:r>
            <a:endParaRPr/>
          </a:p>
          <a:p>
            <a:pPr indent="-368300" lvl="1" marL="914400" rtl="0" algn="l">
              <a:spcBef>
                <a:spcPts val="500"/>
              </a:spcBef>
              <a:spcAft>
                <a:spcPts val="0"/>
              </a:spcAft>
              <a:buSzPts val="2200"/>
              <a:buChar char="•"/>
            </a:pPr>
            <a:r>
              <a:rPr lang="sv-SE"/>
              <a:t>Variability must be planned for.</a:t>
            </a:r>
            <a:endParaRPr/>
          </a:p>
          <a:p>
            <a:pPr indent="-393700" lvl="0" marL="457200" rtl="0" algn="l">
              <a:spcBef>
                <a:spcPts val="1000"/>
              </a:spcBef>
              <a:spcAft>
                <a:spcPts val="0"/>
              </a:spcAft>
              <a:buSzPts val="2600"/>
              <a:buChar char="•"/>
            </a:pPr>
            <a:r>
              <a:rPr lang="sv-SE"/>
              <a:t>Business-Centric Development</a:t>
            </a:r>
            <a:endParaRPr/>
          </a:p>
          <a:p>
            <a:pPr indent="-368300" lvl="1" marL="914400" rtl="0" algn="l">
              <a:spcBef>
                <a:spcPts val="500"/>
              </a:spcBef>
              <a:spcAft>
                <a:spcPts val="0"/>
              </a:spcAft>
              <a:buSzPts val="2200"/>
              <a:buChar char="•"/>
            </a:pPr>
            <a:r>
              <a:rPr lang="sv-SE"/>
              <a:t>Connect to long-term business strategy.</a:t>
            </a:r>
            <a:endParaRPr/>
          </a:p>
          <a:p>
            <a:pPr indent="-393700" lvl="0" marL="457200" rtl="0" algn="l">
              <a:spcBef>
                <a:spcPts val="1000"/>
              </a:spcBef>
              <a:spcAft>
                <a:spcPts val="0"/>
              </a:spcAft>
              <a:buSzPts val="2600"/>
              <a:buChar char="•"/>
            </a:pPr>
            <a:r>
              <a:rPr lang="sv-SE"/>
              <a:t>Architecture-Centric Development</a:t>
            </a:r>
            <a:endParaRPr/>
          </a:p>
          <a:p>
            <a:pPr indent="-368300" lvl="1" marL="914400" rtl="0" algn="l">
              <a:spcBef>
                <a:spcPts val="500"/>
              </a:spcBef>
              <a:spcAft>
                <a:spcPts val="0"/>
              </a:spcAft>
              <a:buSzPts val="2200"/>
              <a:buChar char="•"/>
            </a:pPr>
            <a:r>
              <a:rPr lang="sv-SE"/>
              <a:t>Take advantage of system similarities.</a:t>
            </a:r>
            <a:endParaRPr/>
          </a:p>
          <a:p>
            <a:pPr indent="-393700" lvl="0" marL="457200" rtl="0" algn="l">
              <a:spcBef>
                <a:spcPts val="1000"/>
              </a:spcBef>
              <a:spcAft>
                <a:spcPts val="0"/>
              </a:spcAft>
              <a:buSzPts val="2600"/>
              <a:buChar char="•"/>
            </a:pPr>
            <a:r>
              <a:rPr lang="sv-SE"/>
              <a:t>Two-Life-Cycles</a:t>
            </a:r>
            <a:endParaRPr/>
          </a:p>
          <a:p>
            <a:pPr indent="-368300" lvl="1" marL="914400" rtl="0" algn="l">
              <a:spcBef>
                <a:spcPts val="500"/>
              </a:spcBef>
              <a:spcAft>
                <a:spcPts val="0"/>
              </a:spcAft>
              <a:buSzPts val="2200"/>
              <a:buChar char="•"/>
            </a:pPr>
            <a:r>
              <a:rPr lang="sv-SE"/>
              <a:t>Domain Engineering, then Application Engineering.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8" name="Google Shape;158;p19"/>
          <p:cNvSpPr txBox="1"/>
          <p:nvPr>
            <p:ph idx="1" type="body"/>
          </p:nvPr>
        </p:nvSpPr>
        <p:spPr>
          <a:xfrm>
            <a:off x="468905" y="128240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Commonality</a:t>
            </a:r>
            <a:endParaRPr/>
          </a:p>
          <a:p>
            <a:pPr indent="-368300" lvl="1" marL="914400" rtl="0" algn="l">
              <a:spcBef>
                <a:spcPts val="0"/>
              </a:spcBef>
              <a:spcAft>
                <a:spcPts val="0"/>
              </a:spcAft>
              <a:buSzPts val="2200"/>
              <a:buChar char="•"/>
            </a:pPr>
            <a:r>
              <a:rPr lang="sv-SE"/>
              <a:t>Shared between all products.</a:t>
            </a:r>
            <a:endParaRPr/>
          </a:p>
          <a:p>
            <a:pPr indent="-368300" lvl="1" marL="914400" rtl="0" algn="l">
              <a:spcBef>
                <a:spcPts val="0"/>
              </a:spcBef>
              <a:spcAft>
                <a:spcPts val="0"/>
              </a:spcAft>
              <a:buSzPts val="2200"/>
              <a:buChar char="•"/>
            </a:pPr>
            <a:r>
              <a:rPr lang="sv-SE"/>
              <a:t>Implemented in core platform.</a:t>
            </a:r>
            <a:endParaRPr/>
          </a:p>
          <a:p>
            <a:pPr indent="-393700" lvl="0" marL="457200" rtl="0" algn="l">
              <a:spcBef>
                <a:spcPts val="0"/>
              </a:spcBef>
              <a:spcAft>
                <a:spcPts val="0"/>
              </a:spcAft>
              <a:buSzPts val="2600"/>
              <a:buChar char="•"/>
            </a:pPr>
            <a:r>
              <a:rPr lang="sv-SE"/>
              <a:t>Variations</a:t>
            </a:r>
            <a:endParaRPr/>
          </a:p>
          <a:p>
            <a:pPr indent="-368300" lvl="1" marL="914400" rtl="0" algn="l">
              <a:spcBef>
                <a:spcPts val="0"/>
              </a:spcBef>
              <a:spcAft>
                <a:spcPts val="0"/>
              </a:spcAft>
              <a:buSzPts val="2200"/>
              <a:buChar char="•"/>
            </a:pPr>
            <a:r>
              <a:rPr lang="sv-SE"/>
              <a:t>Shared by subset of products.</a:t>
            </a:r>
            <a:endParaRPr/>
          </a:p>
          <a:p>
            <a:pPr indent="-368300" lvl="1" marL="914400" rtl="0" algn="l">
              <a:spcBef>
                <a:spcPts val="0"/>
              </a:spcBef>
              <a:spcAft>
                <a:spcPts val="0"/>
              </a:spcAft>
              <a:buSzPts val="2200"/>
              <a:buChar char="•"/>
            </a:pPr>
            <a:r>
              <a:rPr lang="sv-SE"/>
              <a:t>Implemented in core platform, enabled in subset.</a:t>
            </a:r>
            <a:endParaRPr/>
          </a:p>
          <a:p>
            <a:pPr indent="-393700" lvl="0" marL="457200" rtl="0" algn="l">
              <a:spcBef>
                <a:spcPts val="0"/>
              </a:spcBef>
              <a:spcAft>
                <a:spcPts val="0"/>
              </a:spcAft>
              <a:buSzPts val="2600"/>
              <a:buChar char="•"/>
            </a:pPr>
            <a:r>
              <a:rPr lang="sv-SE"/>
              <a:t>Product-specific </a:t>
            </a:r>
            <a:endParaRPr/>
          </a:p>
          <a:p>
            <a:pPr indent="-368300" lvl="1" marL="914400" rtl="0" algn="l">
              <a:spcBef>
                <a:spcPts val="0"/>
              </a:spcBef>
              <a:spcAft>
                <a:spcPts val="0"/>
              </a:spcAft>
              <a:buSzPts val="2200"/>
              <a:buChar char="•"/>
            </a:pPr>
            <a:r>
              <a:rPr lang="sv-SE"/>
              <a:t>Unique to a single product.</a:t>
            </a:r>
            <a:endParaRPr/>
          </a:p>
          <a:p>
            <a:pPr indent="-368300" lvl="1" marL="914400" rtl="0" algn="l">
              <a:spcBef>
                <a:spcPts val="0"/>
              </a:spcBef>
              <a:spcAft>
                <a:spcPts val="0"/>
              </a:spcAft>
              <a:buSzPts val="2200"/>
              <a:buChar char="•"/>
            </a:pPr>
            <a:r>
              <a:rPr lang="sv-SE"/>
              <a:t>Platform must support unique adaptations.</a:t>
            </a:r>
            <a:endParaRPr/>
          </a:p>
        </p:txBody>
      </p:sp>
      <p:pic>
        <p:nvPicPr>
          <p:cNvPr id="159" name="Google Shape;159;p19"/>
          <p:cNvPicPr preferRelativeResize="0"/>
          <p:nvPr/>
        </p:nvPicPr>
        <p:blipFill>
          <a:blip r:embed="rId3">
            <a:alphaModFix/>
          </a:blip>
          <a:stretch>
            <a:fillRect/>
          </a:stretch>
        </p:blipFill>
        <p:spPr>
          <a:xfrm>
            <a:off x="5166975" y="858925"/>
            <a:ext cx="3977025" cy="1878750"/>
          </a:xfrm>
          <a:prstGeom prst="rect">
            <a:avLst/>
          </a:prstGeom>
          <a:noFill/>
          <a:ln>
            <a:noFill/>
          </a:ln>
        </p:spPr>
      </p:pic>
      <p:sp>
        <p:nvSpPr>
          <p:cNvPr id="160" name="Google Shape;160;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Management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7" name="Google Shape;167;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Reasoning about Variability</a:t>
            </a:r>
            <a:endParaRPr/>
          </a:p>
        </p:txBody>
      </p:sp>
      <p:sp>
        <p:nvSpPr>
          <p:cNvPr id="168" name="Google Shape;168;p20"/>
          <p:cNvSpPr txBox="1"/>
          <p:nvPr>
            <p:ph idx="1" type="body"/>
          </p:nvPr>
        </p:nvSpPr>
        <p:spPr>
          <a:xfrm>
            <a:off x="468901" y="1282400"/>
            <a:ext cx="81636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Variation Point</a:t>
            </a:r>
            <a:endParaRPr b="1"/>
          </a:p>
          <a:p>
            <a:pPr indent="-368300" lvl="1" marL="914400" rtl="0" algn="l">
              <a:spcBef>
                <a:spcPts val="500"/>
              </a:spcBef>
              <a:spcAft>
                <a:spcPts val="0"/>
              </a:spcAft>
              <a:buSzPts val="2200"/>
              <a:buChar char="•"/>
            </a:pPr>
            <a:r>
              <a:rPr lang="sv-SE"/>
              <a:t>Where one product can differ </a:t>
            </a:r>
            <a:br>
              <a:rPr lang="sv-SE"/>
            </a:br>
            <a:r>
              <a:rPr lang="sv-SE"/>
              <a:t>from another.</a:t>
            </a:r>
            <a:endParaRPr/>
          </a:p>
          <a:p>
            <a:pPr indent="-368300" lvl="1" marL="914400" rtl="0" algn="l">
              <a:spcBef>
                <a:spcPts val="500"/>
              </a:spcBef>
              <a:spcAft>
                <a:spcPts val="0"/>
              </a:spcAft>
              <a:buSzPts val="2200"/>
              <a:buChar char="•"/>
            </a:pPr>
            <a:r>
              <a:rPr lang="sv-SE"/>
              <a:t>Ex: Which features are supported by </a:t>
            </a:r>
            <a:br>
              <a:rPr lang="sv-SE"/>
            </a:br>
            <a:r>
              <a:rPr lang="sv-SE"/>
              <a:t>this security alarm?</a:t>
            </a:r>
            <a:endParaRPr/>
          </a:p>
          <a:p>
            <a:pPr indent="-393700" lvl="0" marL="457200" rtl="0" algn="l">
              <a:spcBef>
                <a:spcPts val="1000"/>
              </a:spcBef>
              <a:spcAft>
                <a:spcPts val="0"/>
              </a:spcAft>
              <a:buSzPts val="2600"/>
              <a:buChar char="•"/>
            </a:pPr>
            <a:r>
              <a:rPr b="1" lang="sv-SE"/>
              <a:t>Feature </a:t>
            </a:r>
            <a:endParaRPr b="1"/>
          </a:p>
          <a:p>
            <a:pPr indent="-368300" lvl="1" marL="914400" rtl="0" algn="l">
              <a:spcBef>
                <a:spcPts val="500"/>
              </a:spcBef>
              <a:spcAft>
                <a:spcPts val="0"/>
              </a:spcAft>
              <a:buSzPts val="2200"/>
              <a:buChar char="•"/>
            </a:pPr>
            <a:r>
              <a:rPr lang="sv-SE"/>
              <a:t>Options that can be chosen at each variation point.</a:t>
            </a:r>
            <a:endParaRPr/>
          </a:p>
          <a:p>
            <a:pPr indent="-368300" lvl="1" marL="914400" rtl="0" algn="l">
              <a:spcBef>
                <a:spcPts val="500"/>
              </a:spcBef>
              <a:spcAft>
                <a:spcPts val="0"/>
              </a:spcAft>
              <a:buSzPts val="2200"/>
              <a:buChar char="•"/>
            </a:pPr>
            <a:r>
              <a:rPr lang="sv-SE"/>
              <a:t>Ex: Motion detection, camera</a:t>
            </a:r>
            <a:endParaRPr/>
          </a:p>
        </p:txBody>
      </p:sp>
      <p:pic>
        <p:nvPicPr>
          <p:cNvPr id="169" name="Google Shape;169;p20"/>
          <p:cNvPicPr preferRelativeResize="0"/>
          <p:nvPr/>
        </p:nvPicPr>
        <p:blipFill>
          <a:blip r:embed="rId3">
            <a:alphaModFix/>
          </a:blip>
          <a:stretch>
            <a:fillRect/>
          </a:stretch>
        </p:blipFill>
        <p:spPr>
          <a:xfrm>
            <a:off x="6375163" y="1378400"/>
            <a:ext cx="2257425" cy="1752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